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handoutMasterIdLst>
    <p:handoutMasterId r:id="rId26"/>
  </p:handoutMasterIdLst>
  <p:sldIdLst>
    <p:sldId id="451" r:id="rId2"/>
    <p:sldId id="460" r:id="rId3"/>
    <p:sldId id="479" r:id="rId4"/>
    <p:sldId id="482" r:id="rId5"/>
    <p:sldId id="465" r:id="rId6"/>
    <p:sldId id="464" r:id="rId7"/>
    <p:sldId id="480" r:id="rId8"/>
    <p:sldId id="475" r:id="rId9"/>
    <p:sldId id="481" r:id="rId10"/>
    <p:sldId id="473" r:id="rId11"/>
    <p:sldId id="462" r:id="rId12"/>
    <p:sldId id="476" r:id="rId13"/>
    <p:sldId id="477" r:id="rId14"/>
    <p:sldId id="468" r:id="rId15"/>
    <p:sldId id="466" r:id="rId16"/>
    <p:sldId id="467" r:id="rId17"/>
    <p:sldId id="461" r:id="rId18"/>
    <p:sldId id="469" r:id="rId19"/>
    <p:sldId id="478" r:id="rId20"/>
    <p:sldId id="470" r:id="rId21"/>
    <p:sldId id="471" r:id="rId22"/>
    <p:sldId id="472" r:id="rId23"/>
    <p:sldId id="463"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BFBFA"/>
    <a:srgbClr val="C00000"/>
    <a:srgbClr val="BA3F44"/>
    <a:srgbClr val="0070BF"/>
    <a:srgbClr val="D34817"/>
    <a:srgbClr val="FFFFFF"/>
    <a:srgbClr val="2E00BB"/>
    <a:srgbClr val="003AA3"/>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6384" autoAdjust="0"/>
  </p:normalViewPr>
  <p:slideViewPr>
    <p:cSldViewPr snapToGrid="0">
      <p:cViewPr varScale="1">
        <p:scale>
          <a:sx n="138" d="100"/>
          <a:sy n="138" d="100"/>
        </p:scale>
        <p:origin x="324" y="8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F6D86A-259D-47C1-9C6B-BFCFD1AD74F4}" type="datetimeFigureOut">
              <a:rPr lang="zh-CN" altLang="en-US" smtClean="0"/>
              <a:t>2025/6/2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1E14B0-4367-45B8-8D84-B58D788BBB49}" type="slidenum">
              <a:rPr lang="zh-CN" altLang="en-US" smtClean="0"/>
              <a:t>‹#›</a:t>
            </a:fld>
            <a:endParaRPr lang="zh-CN" altLang="en-US"/>
          </a:p>
        </p:txBody>
      </p:sp>
    </p:spTree>
    <p:extLst>
      <p:ext uri="{BB962C8B-B14F-4D97-AF65-F5344CB8AC3E}">
        <p14:creationId xmlns:p14="http://schemas.microsoft.com/office/powerpoint/2010/main" val="1487707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t>2025/6/2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大家好，我们小组的</a:t>
            </a:r>
            <a:r>
              <a:rPr lang="en-US" altLang="zh-CN" dirty="0"/>
              <a:t>Project</a:t>
            </a:r>
            <a:r>
              <a:rPr lang="zh-CN" altLang="en-US" dirty="0"/>
              <a:t>是</a:t>
            </a:r>
            <a:r>
              <a:rPr lang="en-US" altLang="zh-CN" dirty="0"/>
              <a:t>router</a:t>
            </a:r>
            <a:r>
              <a:rPr lang="zh-CN" altLang="en-US" dirty="0"/>
              <a:t>， 我们分别采用了</a:t>
            </a:r>
            <a:r>
              <a:rPr lang="en-US" altLang="zh-CN" dirty="0" err="1"/>
              <a:t>Dijsktra</a:t>
            </a:r>
            <a:r>
              <a:rPr lang="en-US" altLang="zh-CN" dirty="0"/>
              <a:t> </a:t>
            </a:r>
            <a:r>
              <a:rPr lang="zh-CN" altLang="en-US" dirty="0"/>
              <a:t>和</a:t>
            </a:r>
            <a:r>
              <a:rPr lang="en-US" altLang="zh-CN" dirty="0"/>
              <a:t>A*</a:t>
            </a:r>
            <a:r>
              <a:rPr lang="zh-CN" altLang="en-US" dirty="0"/>
              <a:t>方法，分别对给出的不同的</a:t>
            </a:r>
            <a:r>
              <a:rPr lang="en-US" altLang="zh-CN" dirty="0"/>
              <a:t>testbench</a:t>
            </a:r>
            <a:r>
              <a:rPr lang="zh-CN" altLang="en-US" dirty="0"/>
              <a:t>进行了测试，并将布线结果可视化进行了输出</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a:t>
            </a:fld>
            <a:endParaRPr lang="zh-CN" altLang="en-US"/>
          </a:p>
        </p:txBody>
      </p:sp>
    </p:spTree>
    <p:extLst>
      <p:ext uri="{BB962C8B-B14F-4D97-AF65-F5344CB8AC3E}">
        <p14:creationId xmlns:p14="http://schemas.microsoft.com/office/powerpoint/2010/main" val="878855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方向偏好带来的结果是十分理想的。</a:t>
            </a:r>
            <a:endParaRPr lang="en-US" altLang="zh-CN" dirty="0"/>
          </a:p>
          <a:p>
            <a:r>
              <a:rPr lang="zh-CN" altLang="en-US" dirty="0"/>
              <a:t>在</a:t>
            </a:r>
            <a:r>
              <a:rPr lang="en-US" altLang="zh-CN" dirty="0"/>
              <a:t>bench5, fract2, primary1, industry1</a:t>
            </a:r>
            <a:r>
              <a:rPr lang="zh-CN" altLang="en-US" dirty="0"/>
              <a:t>这四个</a:t>
            </a:r>
            <a:r>
              <a:rPr lang="en-US" altLang="zh-CN" dirty="0"/>
              <a:t>testbench</a:t>
            </a:r>
            <a:r>
              <a:rPr lang="zh-CN" altLang="en-US" dirty="0"/>
              <a:t>中，利用方向偏好我们达成了百分百布线的效果。</a:t>
            </a:r>
            <a:endParaRPr lang="en-US" altLang="zh-CN" dirty="0"/>
          </a:p>
          <a:p>
            <a:r>
              <a:rPr lang="zh-CN" altLang="en-US" dirty="0"/>
              <a:t>但问题又随之而来，对</a:t>
            </a:r>
            <a:r>
              <a:rPr lang="en-US" altLang="zh-CN" dirty="0"/>
              <a:t>industry1</a:t>
            </a:r>
            <a:r>
              <a:rPr lang="zh-CN" altLang="en-US" dirty="0"/>
              <a:t>进行布线的时候我们发现其时间消耗的比较长，究其原因我们认为</a:t>
            </a:r>
            <a:r>
              <a:rPr lang="en-US" altLang="zh-CN" dirty="0" err="1"/>
              <a:t>Dijsktra</a:t>
            </a:r>
            <a:r>
              <a:rPr lang="zh-CN" altLang="en-US" dirty="0"/>
              <a:t>的搜索空间太大了，</a:t>
            </a:r>
            <a:endParaRPr lang="en-US" altLang="zh-CN" dirty="0"/>
          </a:p>
          <a:p>
            <a:r>
              <a:rPr lang="zh-CN" altLang="en-US" dirty="0"/>
              <a:t>因此我们使用</a:t>
            </a:r>
            <a:r>
              <a:rPr lang="en-US" altLang="zh-CN" dirty="0"/>
              <a:t>A*</a:t>
            </a:r>
            <a:r>
              <a:rPr lang="zh-CN" altLang="en-US" dirty="0"/>
              <a:t>算法来减少空间的搜索来进一步减少布线所需要的时间</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10</a:t>
            </a:fld>
            <a:endParaRPr lang="zh-CN" altLang="en-US"/>
          </a:p>
        </p:txBody>
      </p:sp>
    </p:spTree>
    <p:extLst>
      <p:ext uri="{BB962C8B-B14F-4D97-AF65-F5344CB8AC3E}">
        <p14:creationId xmlns:p14="http://schemas.microsoft.com/office/powerpoint/2010/main" val="1595144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这张图是汇总了不同</a:t>
            </a:r>
            <a:r>
              <a:rPr lang="en-US" altLang="zh-CN" dirty="0"/>
              <a:t>testbench</a:t>
            </a:r>
            <a:r>
              <a:rPr lang="zh-CN" altLang="en-US" dirty="0"/>
              <a:t>利用不同算法的运行时间</a:t>
            </a:r>
            <a:endParaRPr lang="en-US" altLang="zh-CN" dirty="0"/>
          </a:p>
          <a:p>
            <a:r>
              <a:rPr lang="zh-CN" altLang="en-US" dirty="0"/>
              <a:t>可以看到</a:t>
            </a:r>
            <a:r>
              <a:rPr lang="en-US" altLang="zh-CN" dirty="0"/>
              <a:t>A star</a:t>
            </a:r>
            <a:r>
              <a:rPr lang="zh-CN" altLang="en-US" dirty="0"/>
              <a:t>算法极大地减少了搜索的空间，加速十分明显，对于所有的</a:t>
            </a:r>
            <a:r>
              <a:rPr lang="en-US" altLang="zh-CN" dirty="0"/>
              <a:t>testbench</a:t>
            </a:r>
            <a:r>
              <a:rPr lang="zh-CN" altLang="en-US" dirty="0"/>
              <a:t>其速度都优于</a:t>
            </a:r>
            <a:r>
              <a:rPr lang="en-US" altLang="zh-CN" dirty="0"/>
              <a:t>Dijkstra</a:t>
            </a:r>
            <a:r>
              <a:rPr lang="zh-CN" altLang="en-US" dirty="0"/>
              <a:t>算法</a:t>
            </a:r>
            <a:endParaRPr lang="en-US" altLang="zh-CN" dirty="0"/>
          </a:p>
          <a:p>
            <a:r>
              <a:rPr lang="zh-CN" altLang="en-US" dirty="0"/>
              <a:t>对于</a:t>
            </a:r>
            <a:r>
              <a:rPr lang="en-US" altLang="zh-CN" dirty="0"/>
              <a:t>industry1</a:t>
            </a:r>
            <a:r>
              <a:rPr lang="zh-CN" altLang="en-US" dirty="0"/>
              <a:t>这种大规模地</a:t>
            </a:r>
            <a:r>
              <a:rPr lang="en-US" altLang="zh-CN" dirty="0"/>
              <a:t>layout</a:t>
            </a:r>
            <a:r>
              <a:rPr lang="zh-CN" altLang="en-US" dirty="0"/>
              <a:t>，</a:t>
            </a:r>
            <a:r>
              <a:rPr lang="en-US" altLang="zh-CN" dirty="0"/>
              <a:t>A star</a:t>
            </a:r>
            <a:r>
              <a:rPr lang="zh-CN" altLang="en-US" dirty="0"/>
              <a:t>算法能够达到大约</a:t>
            </a:r>
            <a:r>
              <a:rPr lang="en-US" altLang="zh-CN" dirty="0"/>
              <a:t>2.73</a:t>
            </a:r>
            <a:r>
              <a:rPr lang="zh-CN" altLang="en-US" dirty="0"/>
              <a:t>倍的加速</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11</a:t>
            </a:fld>
            <a:endParaRPr lang="zh-CN" altLang="en-US"/>
          </a:p>
        </p:txBody>
      </p:sp>
    </p:spTree>
    <p:extLst>
      <p:ext uri="{BB962C8B-B14F-4D97-AF65-F5344CB8AC3E}">
        <p14:creationId xmlns:p14="http://schemas.microsoft.com/office/powerpoint/2010/main" val="270224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接下来我们继续来看一下每个</a:t>
            </a:r>
            <a:r>
              <a:rPr lang="en-US" altLang="zh-CN" dirty="0"/>
              <a:t>testbench</a:t>
            </a:r>
            <a:r>
              <a:rPr lang="zh-CN" altLang="en-US" dirty="0"/>
              <a:t>运行了不同算法的</a:t>
            </a:r>
            <a:r>
              <a:rPr lang="en-US" altLang="zh-CN" dirty="0"/>
              <a:t>cost</a:t>
            </a:r>
          </a:p>
          <a:p>
            <a:r>
              <a:rPr lang="zh-CN" altLang="en-US" dirty="0"/>
              <a:t>对于我们所设置的启发式函数而言，它在减少了搜索空间的同时，保证了整体的</a:t>
            </a:r>
            <a:r>
              <a:rPr lang="en-US" altLang="zh-CN" dirty="0"/>
              <a:t>cost</a:t>
            </a:r>
            <a:r>
              <a:rPr lang="zh-CN" altLang="en-US" dirty="0"/>
              <a:t>并不会和</a:t>
            </a:r>
            <a:r>
              <a:rPr lang="en-US" altLang="zh-CN" dirty="0"/>
              <a:t>Dijkstra</a:t>
            </a:r>
            <a:r>
              <a:rPr lang="zh-CN" altLang="en-US" dirty="0"/>
              <a:t>相差太多，对于</a:t>
            </a:r>
            <a:r>
              <a:rPr lang="en-US" altLang="zh-CN" dirty="0"/>
              <a:t>primary1</a:t>
            </a:r>
            <a:r>
              <a:rPr lang="zh-CN" altLang="en-US" dirty="0"/>
              <a:t>和</a:t>
            </a:r>
            <a:r>
              <a:rPr lang="en-US" altLang="zh-CN" dirty="0"/>
              <a:t>industry1</a:t>
            </a:r>
            <a:r>
              <a:rPr lang="zh-CN" altLang="en-US" dirty="0"/>
              <a:t>这种比较复杂的</a:t>
            </a:r>
            <a:r>
              <a:rPr lang="en-US" altLang="zh-CN" dirty="0"/>
              <a:t>layout</a:t>
            </a:r>
            <a:r>
              <a:rPr lang="zh-CN" altLang="en-US" dirty="0"/>
              <a:t>而言，它的</a:t>
            </a:r>
            <a:r>
              <a:rPr lang="en-US" altLang="zh-CN" dirty="0"/>
              <a:t>cost</a:t>
            </a:r>
            <a:r>
              <a:rPr lang="zh-CN" altLang="en-US" dirty="0"/>
              <a:t>能够有进一步提升。</a:t>
            </a:r>
            <a:endParaRPr lang="en-US" altLang="zh-CN" dirty="0"/>
          </a:p>
          <a:p>
            <a:r>
              <a:rPr lang="zh-CN" altLang="en-US" dirty="0"/>
              <a:t>如果要进一步再减少</a:t>
            </a:r>
            <a:r>
              <a:rPr lang="en-US" altLang="zh-CN" dirty="0"/>
              <a:t>cost</a:t>
            </a:r>
            <a:r>
              <a:rPr lang="zh-CN" altLang="en-US" dirty="0"/>
              <a:t>，则需要更好的启发式函数来进行计算。</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12</a:t>
            </a:fld>
            <a:endParaRPr lang="zh-CN" altLang="en-US"/>
          </a:p>
        </p:txBody>
      </p:sp>
    </p:spTree>
    <p:extLst>
      <p:ext uri="{BB962C8B-B14F-4D97-AF65-F5344CB8AC3E}">
        <p14:creationId xmlns:p14="http://schemas.microsoft.com/office/powerpoint/2010/main" val="1975890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最后我们看一下布线的成功率</a:t>
            </a:r>
            <a:endParaRPr lang="en-US" altLang="zh-CN" dirty="0"/>
          </a:p>
          <a:p>
            <a:endParaRPr lang="en-US" altLang="zh-CN" dirty="0"/>
          </a:p>
          <a:p>
            <a:r>
              <a:rPr lang="zh-CN" altLang="en-US" dirty="0"/>
              <a:t>利用</a:t>
            </a:r>
            <a:r>
              <a:rPr lang="en-US" altLang="zh-CN" dirty="0" err="1"/>
              <a:t>Adavanced</a:t>
            </a:r>
            <a:r>
              <a:rPr lang="en-US" altLang="zh-CN" dirty="0"/>
              <a:t> Routing</a:t>
            </a:r>
            <a:r>
              <a:rPr lang="zh-CN" altLang="en-US" dirty="0"/>
              <a:t>中的方向偏好，</a:t>
            </a:r>
            <a:r>
              <a:rPr lang="en-US" altLang="zh-CN" dirty="0"/>
              <a:t>A* </a:t>
            </a:r>
            <a:r>
              <a:rPr lang="zh-CN" altLang="en-US" dirty="0"/>
              <a:t>算法和</a:t>
            </a:r>
            <a:r>
              <a:rPr lang="en-US" altLang="zh-CN" dirty="0"/>
              <a:t>Dijkstra</a:t>
            </a:r>
            <a:r>
              <a:rPr lang="zh-CN" altLang="en-US" dirty="0"/>
              <a:t>都能完成所有节点对的布线。</a:t>
            </a:r>
            <a:endParaRPr lang="en-US" altLang="zh-CN" dirty="0"/>
          </a:p>
          <a:p>
            <a:endParaRPr lang="en-US" altLang="zh-CN" dirty="0"/>
          </a:p>
          <a:p>
            <a:r>
              <a:rPr lang="zh-CN" altLang="en-US" dirty="0"/>
              <a:t>对于没有使用方向偏好的实验结果，</a:t>
            </a:r>
            <a:r>
              <a:rPr lang="en-US" altLang="zh-CN" dirty="0"/>
              <a:t>A* </a:t>
            </a:r>
            <a:r>
              <a:rPr lang="zh-CN" altLang="en-US" dirty="0"/>
              <a:t>算法的成功率也远远优于</a:t>
            </a:r>
            <a:r>
              <a:rPr lang="en-US" altLang="zh-CN" dirty="0"/>
              <a:t>Dijkstra</a:t>
            </a:r>
            <a:r>
              <a:rPr lang="zh-CN" altLang="en-US" dirty="0"/>
              <a:t>算法。</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13</a:t>
            </a:fld>
            <a:endParaRPr lang="zh-CN" altLang="en-US"/>
          </a:p>
        </p:txBody>
      </p:sp>
    </p:spTree>
    <p:extLst>
      <p:ext uri="{BB962C8B-B14F-4D97-AF65-F5344CB8AC3E}">
        <p14:creationId xmlns:p14="http://schemas.microsoft.com/office/powerpoint/2010/main" val="1208368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最后我们简单对我们的布线结果进行了可视化的输出， </a:t>
            </a:r>
            <a:endParaRPr lang="en-US" altLang="zh-CN" dirty="0"/>
          </a:p>
          <a:p>
            <a:endParaRPr lang="en-US" altLang="zh-CN" dirty="0"/>
          </a:p>
          <a:p>
            <a:r>
              <a:rPr lang="en-US" altLang="zh-CN" dirty="0"/>
              <a:t>Bench1 </a:t>
            </a:r>
            <a:r>
              <a:rPr lang="zh-CN" altLang="en-US" dirty="0"/>
              <a:t>是只有单层的</a:t>
            </a:r>
            <a:r>
              <a:rPr lang="en-US" altLang="zh-CN" dirty="0"/>
              <a:t>layer</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14</a:t>
            </a:fld>
            <a:endParaRPr lang="zh-CN" altLang="en-US"/>
          </a:p>
        </p:txBody>
      </p:sp>
    </p:spTree>
    <p:extLst>
      <p:ext uri="{BB962C8B-B14F-4D97-AF65-F5344CB8AC3E}">
        <p14:creationId xmlns:p14="http://schemas.microsoft.com/office/powerpoint/2010/main" val="392013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15</a:t>
            </a:fld>
            <a:endParaRPr lang="zh-CN" altLang="en-US"/>
          </a:p>
        </p:txBody>
      </p:sp>
    </p:spTree>
    <p:extLst>
      <p:ext uri="{BB962C8B-B14F-4D97-AF65-F5344CB8AC3E}">
        <p14:creationId xmlns:p14="http://schemas.microsoft.com/office/powerpoint/2010/main" val="3834187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20</a:t>
            </a:fld>
            <a:endParaRPr lang="zh-CN" altLang="en-US"/>
          </a:p>
        </p:txBody>
      </p:sp>
    </p:spTree>
    <p:extLst>
      <p:ext uri="{BB962C8B-B14F-4D97-AF65-F5344CB8AC3E}">
        <p14:creationId xmlns:p14="http://schemas.microsoft.com/office/powerpoint/2010/main" val="2390109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831F93-DC01-482F-AB5B-F81885DA7991}" type="slidenum">
              <a:rPr lang="zh-CN" altLang="en-US" smtClean="0"/>
              <a:t>22</a:t>
            </a:fld>
            <a:endParaRPr lang="zh-CN" altLang="en-US"/>
          </a:p>
        </p:txBody>
      </p:sp>
    </p:spTree>
    <p:extLst>
      <p:ext uri="{BB962C8B-B14F-4D97-AF65-F5344CB8AC3E}">
        <p14:creationId xmlns:p14="http://schemas.microsoft.com/office/powerpoint/2010/main" val="3561242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我们的报告主要分为三个部分，第一个部分是介绍我们的布线算法以及他们的特点</a:t>
            </a:r>
            <a:endParaRPr lang="en-US" altLang="zh-CN" dirty="0"/>
          </a:p>
          <a:p>
            <a:r>
              <a:rPr lang="zh-CN" altLang="en-US" dirty="0"/>
              <a:t>第二个部分是介绍我们</a:t>
            </a:r>
            <a:r>
              <a:rPr lang="en-US" altLang="zh-CN" dirty="0"/>
              <a:t>router</a:t>
            </a:r>
            <a:r>
              <a:rPr lang="zh-CN" altLang="en-US" dirty="0"/>
              <a:t>的具体实现</a:t>
            </a:r>
            <a:endParaRPr lang="en-US" altLang="zh-CN" dirty="0"/>
          </a:p>
          <a:p>
            <a:r>
              <a:rPr lang="zh-CN" altLang="en-US" dirty="0"/>
              <a:t>第三个部分则是展现我们布线算法的结果和</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2</a:t>
            </a:fld>
            <a:endParaRPr lang="zh-CN" altLang="en-US"/>
          </a:p>
        </p:txBody>
      </p:sp>
    </p:spTree>
    <p:extLst>
      <p:ext uri="{BB962C8B-B14F-4D97-AF65-F5344CB8AC3E}">
        <p14:creationId xmlns:p14="http://schemas.microsoft.com/office/powerpoint/2010/main" val="2855065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首先我将介绍第三部分，实验结果与分析</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3</a:t>
            </a:fld>
            <a:endParaRPr lang="zh-CN" altLang="en-US"/>
          </a:p>
        </p:txBody>
      </p:sp>
    </p:spTree>
    <p:extLst>
      <p:ext uri="{BB962C8B-B14F-4D97-AF65-F5344CB8AC3E}">
        <p14:creationId xmlns:p14="http://schemas.microsoft.com/office/powerpoint/2010/main" val="3556922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我们分别使用两种经典寻路算法：</a:t>
            </a:r>
            <a:r>
              <a:rPr lang="en-US" altLang="zh-CN" dirty="0"/>
              <a:t>A*</a:t>
            </a:r>
            <a:r>
              <a:rPr lang="zh-CN" altLang="en-US" dirty="0"/>
              <a:t>算法和</a:t>
            </a:r>
            <a:r>
              <a:rPr lang="en-US" altLang="zh-CN" dirty="0"/>
              <a:t>Dijkstra</a:t>
            </a:r>
            <a:r>
              <a:rPr lang="zh-CN" altLang="en-US" dirty="0"/>
              <a:t>算法进行布线，</a:t>
            </a:r>
            <a:endParaRPr lang="en-US" altLang="zh-CN" dirty="0"/>
          </a:p>
          <a:p>
            <a:r>
              <a:rPr lang="zh-CN" altLang="en-US" dirty="0"/>
              <a:t>在两层电路板上寻找连接两点的最优路径 </a:t>
            </a:r>
            <a:endParaRPr lang="en-US" altLang="zh-CN" dirty="0"/>
          </a:p>
          <a:p>
            <a:r>
              <a:rPr lang="zh-CN" altLang="en-US" dirty="0"/>
              <a:t>考虑物理约束：弯曲惩罚、通孔惩罚和网格障碍</a:t>
            </a:r>
            <a:endParaRPr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4</a:t>
            </a:fld>
            <a:endParaRPr lang="zh-CN" altLang="en-US"/>
          </a:p>
        </p:txBody>
      </p:sp>
    </p:spTree>
    <p:extLst>
      <p:ext uri="{BB962C8B-B14F-4D97-AF65-F5344CB8AC3E}">
        <p14:creationId xmlns:p14="http://schemas.microsoft.com/office/powerpoint/2010/main" val="3591785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Router</a:t>
            </a:r>
            <a:r>
              <a:rPr lang="zh-CN" altLang="en-US" dirty="0"/>
              <a:t>的目标是找到起点和对应终点的最短路径，</a:t>
            </a:r>
            <a:r>
              <a:rPr lang="en-US" altLang="zh-CN" dirty="0"/>
              <a:t>Dijkstra</a:t>
            </a:r>
            <a:r>
              <a:rPr lang="zh-CN" altLang="en-US" dirty="0"/>
              <a:t>算法虽然是可以找到单元点到途中所有其他节点的最短路径的，但是他也可以用在</a:t>
            </a:r>
            <a:r>
              <a:rPr lang="en-US" altLang="zh-CN" dirty="0"/>
              <a:t>router</a:t>
            </a:r>
            <a:r>
              <a:rPr lang="zh-CN" altLang="en-US" dirty="0"/>
              <a:t>中。</a:t>
            </a:r>
            <a:endParaRPr lang="en-US" altLang="zh-CN" dirty="0"/>
          </a:p>
          <a:p>
            <a:r>
              <a:rPr lang="zh-CN" altLang="en-US" dirty="0"/>
              <a:t>两个算法最关键的区别就是相较于</a:t>
            </a:r>
            <a:r>
              <a:rPr lang="en-US" altLang="zh-CN" dirty="0"/>
              <a:t>Dijkstra</a:t>
            </a:r>
            <a:r>
              <a:rPr lang="zh-CN" altLang="en-US" dirty="0"/>
              <a:t>算法，</a:t>
            </a:r>
            <a:r>
              <a:rPr lang="en-US" altLang="zh-CN" dirty="0"/>
              <a:t>A*</a:t>
            </a:r>
            <a:r>
              <a:rPr lang="zh-CN" altLang="en-US" dirty="0"/>
              <a:t>算法是启发式的，具有目标导向，相对搜索效率更高，但是不能保证是全局最优解。</a:t>
            </a:r>
            <a:endParaRPr lang="en-US" altLang="zh-CN"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5</a:t>
            </a:fld>
            <a:endParaRPr lang="zh-CN" altLang="en-US"/>
          </a:p>
        </p:txBody>
      </p:sp>
    </p:spTree>
    <p:extLst>
      <p:ext uri="{BB962C8B-B14F-4D97-AF65-F5344CB8AC3E}">
        <p14:creationId xmlns:p14="http://schemas.microsoft.com/office/powerpoint/2010/main" val="575481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a:t>
            </a:r>
            <a:r>
              <a:rPr lang="en-US" altLang="zh-CN" dirty="0"/>
              <a:t>A*</a:t>
            </a:r>
            <a:r>
              <a:rPr lang="zh-CN" altLang="en-US" dirty="0"/>
              <a:t>算法而言，我们需要去设置一个合理的启发式函数， 我们的启发函数</a:t>
            </a:r>
            <a:r>
              <a:rPr lang="en-US" altLang="zh-CN" dirty="0"/>
              <a:t>h(</a:t>
            </a:r>
            <a:r>
              <a:rPr lang="en-US" altLang="zh-CN" dirty="0" err="1"/>
              <a:t>x,y</a:t>
            </a:r>
            <a:r>
              <a:rPr lang="en-US" altLang="zh-CN" dirty="0"/>
              <a:t>)</a:t>
            </a:r>
            <a:r>
              <a:rPr lang="zh-CN" altLang="en-US" dirty="0"/>
              <a:t>的设置就如</a:t>
            </a:r>
            <a:r>
              <a:rPr lang="en-US" altLang="zh-CN" dirty="0"/>
              <a:t>ppt</a:t>
            </a:r>
            <a:r>
              <a:rPr lang="zh-CN" altLang="en-US" dirty="0"/>
              <a:t>所示，</a:t>
            </a:r>
            <a:endParaRPr lang="en-US" altLang="zh-CN" dirty="0"/>
          </a:p>
          <a:p>
            <a:endParaRPr lang="en-US" altLang="zh-CN" dirty="0"/>
          </a:p>
          <a:p>
            <a:r>
              <a:rPr lang="zh-CN" altLang="en-US" dirty="0"/>
              <a:t>对于一个坐标点</a:t>
            </a:r>
            <a:r>
              <a:rPr lang="en-US" altLang="zh-CN" dirty="0"/>
              <a:t>(</a:t>
            </a:r>
            <a:r>
              <a:rPr lang="en-US" altLang="zh-CN" dirty="0" err="1"/>
              <a:t>x,y,l</a:t>
            </a:r>
            <a:r>
              <a:rPr lang="en-US" altLang="zh-CN" dirty="0"/>
              <a:t>) </a:t>
            </a:r>
            <a:r>
              <a:rPr lang="zh-CN" altLang="en-US" dirty="0"/>
              <a:t>我们首先计算他到终点的</a:t>
            </a:r>
            <a:r>
              <a:rPr lang="en-US" altLang="zh-CN" dirty="0"/>
              <a:t>Manhattan</a:t>
            </a:r>
            <a:r>
              <a:rPr lang="zh-CN" altLang="en-US" dirty="0"/>
              <a:t>距离，</a:t>
            </a:r>
            <a:endParaRPr lang="en-US" altLang="zh-CN" dirty="0"/>
          </a:p>
          <a:p>
            <a:r>
              <a:rPr lang="zh-CN" altLang="en-US" dirty="0"/>
              <a:t>其次，当它和终点横轴的值或者纵轴的值不相同时，路径必然会弯折，因此需要再加上</a:t>
            </a:r>
            <a:r>
              <a:rPr lang="en-US" altLang="zh-CN" dirty="0"/>
              <a:t>Bend Penalty</a:t>
            </a:r>
          </a:p>
          <a:p>
            <a:r>
              <a:rPr lang="zh-CN" altLang="en-US" dirty="0"/>
              <a:t>最后，但这个坐标点和终点不在同一个</a:t>
            </a:r>
            <a:r>
              <a:rPr lang="en-US" altLang="zh-CN" dirty="0"/>
              <a:t>layer</a:t>
            </a:r>
            <a:r>
              <a:rPr lang="zh-CN" altLang="en-US" dirty="0"/>
              <a:t>时，我们必然需要进行</a:t>
            </a:r>
            <a:r>
              <a:rPr lang="en-US" altLang="zh-CN" dirty="0"/>
              <a:t>layer</a:t>
            </a:r>
            <a:r>
              <a:rPr lang="zh-CN" altLang="en-US" dirty="0"/>
              <a:t>之间的跨越，因此需要再加上</a:t>
            </a:r>
            <a:r>
              <a:rPr lang="en-US" altLang="zh-CN" dirty="0"/>
              <a:t>Via Penalty</a:t>
            </a:r>
            <a:r>
              <a:rPr lang="zh-CN" altLang="en-US" dirty="0"/>
              <a:t>。</a:t>
            </a:r>
            <a:endParaRPr lang="en-US" altLang="zh-CN" dirty="0"/>
          </a:p>
          <a:p>
            <a:endParaRPr lang="en-US" altLang="zh-CN" dirty="0"/>
          </a:p>
          <a:p>
            <a:r>
              <a:rPr lang="zh-CN" altLang="en-US" dirty="0"/>
              <a:t>除此之外，我们的</a:t>
            </a:r>
            <a:r>
              <a:rPr lang="en-US" altLang="zh-CN" dirty="0"/>
              <a:t>A*</a:t>
            </a:r>
            <a:r>
              <a:rPr lang="zh-CN" altLang="en-US" dirty="0"/>
              <a:t>算法也沿用了</a:t>
            </a:r>
            <a:r>
              <a:rPr lang="en-US" altLang="zh-CN" dirty="0" err="1"/>
              <a:t>Dijsktra</a:t>
            </a:r>
            <a:r>
              <a:rPr lang="zh-CN" altLang="en-US" dirty="0"/>
              <a:t>的堆优化来保证速度。</a:t>
            </a:r>
          </a:p>
        </p:txBody>
      </p:sp>
      <p:sp>
        <p:nvSpPr>
          <p:cNvPr id="4" name="灯片编号占位符 3"/>
          <p:cNvSpPr>
            <a:spLocks noGrp="1"/>
          </p:cNvSpPr>
          <p:nvPr>
            <p:ph type="sldNum" sz="quarter" idx="10"/>
          </p:nvPr>
        </p:nvSpPr>
        <p:spPr/>
        <p:txBody>
          <a:bodyPr/>
          <a:lstStyle/>
          <a:p>
            <a:fld id="{8E831F93-DC01-482F-AB5B-F81885DA7991}" type="slidenum">
              <a:rPr lang="zh-CN" altLang="en-US" smtClean="0"/>
              <a:t>6</a:t>
            </a:fld>
            <a:endParaRPr lang="zh-CN" altLang="en-US"/>
          </a:p>
        </p:txBody>
      </p:sp>
    </p:spTree>
    <p:extLst>
      <p:ext uri="{BB962C8B-B14F-4D97-AF65-F5344CB8AC3E}">
        <p14:creationId xmlns:p14="http://schemas.microsoft.com/office/powerpoint/2010/main" val="4235979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接下来我将介绍第二部分，</a:t>
            </a:r>
            <a:r>
              <a:rPr lang="en-US" altLang="zh-CN" dirty="0"/>
              <a:t>router</a:t>
            </a:r>
            <a:r>
              <a:rPr lang="zh-CN" altLang="en-US" dirty="0"/>
              <a:t>的具体实现</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7</a:t>
            </a:fld>
            <a:endParaRPr lang="zh-CN" altLang="en-US"/>
          </a:p>
        </p:txBody>
      </p:sp>
    </p:spTree>
    <p:extLst>
      <p:ext uri="{BB962C8B-B14F-4D97-AF65-F5344CB8AC3E}">
        <p14:creationId xmlns:p14="http://schemas.microsoft.com/office/powerpoint/2010/main" val="4489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a:t>
            </a:r>
            <a:r>
              <a:rPr lang="en-US" altLang="zh-CN" dirty="0"/>
              <a:t>router</a:t>
            </a:r>
            <a:r>
              <a:rPr lang="zh-CN" altLang="en-US" dirty="0"/>
              <a:t>的具体实现时为了布线质量和速度还做了三点</a:t>
            </a:r>
            <a:endParaRPr lang="en-US" altLang="zh-CN" dirty="0"/>
          </a:p>
          <a:p>
            <a:r>
              <a:rPr lang="zh-CN" altLang="en-US" dirty="0"/>
              <a:t>首先，如果不使用路径偏好的方法，我们的布线会给后续布线引入更多的障碍。所以，在我们的实现中，我们令</a:t>
            </a:r>
            <a:r>
              <a:rPr lang="en-US" altLang="zh-CN" dirty="0"/>
              <a:t>Layer1 </a:t>
            </a:r>
            <a:r>
              <a:rPr lang="zh-CN" altLang="en-US" dirty="0"/>
              <a:t>偏好垂直布局， </a:t>
            </a:r>
            <a:r>
              <a:rPr lang="en-US" altLang="zh-CN" dirty="0"/>
              <a:t>Layer2</a:t>
            </a:r>
            <a:r>
              <a:rPr lang="zh-CN" altLang="en-US" dirty="0"/>
              <a:t>偏好水平布局，如果布局失败了，那么我们再重新用不带预设方向的方法再进行一次布线。</a:t>
            </a:r>
            <a:endParaRPr lang="en-US" altLang="zh-CN" dirty="0"/>
          </a:p>
          <a:p>
            <a:r>
              <a:rPr lang="zh-CN" altLang="en-US" dirty="0"/>
              <a:t>其次，我们设定了最大搜索步数的限制以防止过长步数的探索。</a:t>
            </a:r>
            <a:endParaRPr lang="en-US" altLang="zh-CN" dirty="0"/>
          </a:p>
          <a:p>
            <a:r>
              <a:rPr lang="zh-CN" altLang="en-US" dirty="0"/>
              <a:t>最后，在实现的时候我们使用优先队列保证局部代价最短的路径被优先探索</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8</a:t>
            </a:fld>
            <a:endParaRPr lang="zh-CN" altLang="en-US"/>
          </a:p>
        </p:txBody>
      </p:sp>
    </p:spTree>
    <p:extLst>
      <p:ext uri="{BB962C8B-B14F-4D97-AF65-F5344CB8AC3E}">
        <p14:creationId xmlns:p14="http://schemas.microsoft.com/office/powerpoint/2010/main" val="348731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接下来我将介绍第三部分，实验结果与分析</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9</a:t>
            </a:fld>
            <a:endParaRPr lang="zh-CN" altLang="en-US"/>
          </a:p>
        </p:txBody>
      </p:sp>
    </p:spTree>
    <p:extLst>
      <p:ext uri="{BB962C8B-B14F-4D97-AF65-F5344CB8AC3E}">
        <p14:creationId xmlns:p14="http://schemas.microsoft.com/office/powerpoint/2010/main" val="985284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1" y="1013101"/>
            <a:ext cx="12192001" cy="5844899"/>
            <a:chOff x="-1" y="1092199"/>
            <a:chExt cx="12192001" cy="5765801"/>
          </a:xfrm>
        </p:grpSpPr>
        <p:pic>
          <p:nvPicPr>
            <p:cNvPr id="8" name="图片 7"/>
            <p:cNvPicPr>
              <a:picLocks noChangeAspect="1"/>
            </p:cNvPicPr>
            <p:nvPr userDrawn="1"/>
          </p:nvPicPr>
          <p:blipFill>
            <a:blip r:embed="rId2"/>
            <a:stretch>
              <a:fillRect/>
            </a:stretch>
          </p:blipFill>
          <p:spPr>
            <a:xfrm>
              <a:off x="-1" y="1092199"/>
              <a:ext cx="12192001" cy="5765801"/>
            </a:xfrm>
            <a:prstGeom prst="rect">
              <a:avLst/>
            </a:prstGeom>
          </p:spPr>
        </p:pic>
        <p:sp>
          <p:nvSpPr>
            <p:cNvPr id="9" name="矩形 8"/>
            <p:cNvSpPr/>
            <p:nvPr userDrawn="1"/>
          </p:nvSpPr>
          <p:spPr>
            <a:xfrm>
              <a:off x="0" y="1092199"/>
              <a:ext cx="12192000" cy="576580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0" y="955951"/>
            <a:ext cx="12192000" cy="156384"/>
          </a:xfrm>
          <a:prstGeom prst="rect">
            <a:avLst/>
          </a:prstGeom>
          <a:gradFill>
            <a:gsLst>
              <a:gs pos="0">
                <a:schemeClr val="bg1">
                  <a:lumMod val="95000"/>
                </a:schemeClr>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nvSpPr>
        <p:spPr>
          <a:xfrm>
            <a:off x="0" y="72341"/>
            <a:ext cx="139700" cy="8356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1000" y="206657"/>
            <a:ext cx="2603500" cy="7013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654" y="2641331"/>
            <a:ext cx="11508827" cy="646331"/>
          </a:xfrm>
          <a:prstGeom prst="rect">
            <a:avLst/>
          </a:prstGeom>
          <a:noFill/>
        </p:spPr>
        <p:txBody>
          <a:bodyPr wrap="square" rtlCol="0">
            <a:spAutoFit/>
            <a:scene3d>
              <a:camera prst="orthographicFront"/>
              <a:lightRig rig="threePt" dir="t"/>
            </a:scene3d>
            <a:sp3d contourW="12700"/>
          </a:bodyPr>
          <a:lstStyle/>
          <a:p>
            <a:pPr algn="ctr">
              <a:defRPr/>
            </a:pPr>
            <a:r>
              <a:rPr lang="en-US" altLang="zh-CN" sz="3600" b="1" dirty="0">
                <a:solidFill>
                  <a:schemeClr val="tx2"/>
                </a:solidFill>
                <a:cs typeface="+mn-ea"/>
                <a:sym typeface="+mn-lt"/>
              </a:rPr>
              <a:t>EE215A Project: Router with </a:t>
            </a:r>
            <a:r>
              <a:rPr lang="en-US" altLang="zh-CN" sz="3600" b="1" dirty="0" err="1">
                <a:solidFill>
                  <a:schemeClr val="tx2"/>
                </a:solidFill>
                <a:cs typeface="+mn-ea"/>
                <a:sym typeface="+mn-lt"/>
              </a:rPr>
              <a:t>Dijsktra</a:t>
            </a:r>
            <a:r>
              <a:rPr lang="en-US" altLang="zh-CN" sz="3600" b="1" dirty="0">
                <a:solidFill>
                  <a:schemeClr val="tx2"/>
                </a:solidFill>
                <a:cs typeface="+mn-ea"/>
                <a:sym typeface="+mn-lt"/>
              </a:rPr>
              <a:t> &amp; A*</a:t>
            </a:r>
            <a:endParaRPr lang="zh-CN" altLang="en-US" sz="3600" b="1" dirty="0">
              <a:solidFill>
                <a:schemeClr val="tx2"/>
              </a:solidFill>
              <a:cs typeface="+mn-ea"/>
              <a:sym typeface="+mn-lt"/>
            </a:endParaRPr>
          </a:p>
        </p:txBody>
      </p:sp>
      <p:sp>
        <p:nvSpPr>
          <p:cNvPr id="4" name="文本框 3"/>
          <p:cNvSpPr txBox="1"/>
          <p:nvPr/>
        </p:nvSpPr>
        <p:spPr>
          <a:xfrm>
            <a:off x="341654" y="3790681"/>
            <a:ext cx="11508827" cy="1200329"/>
          </a:xfrm>
          <a:prstGeom prst="rect">
            <a:avLst/>
          </a:prstGeom>
          <a:noFill/>
        </p:spPr>
        <p:txBody>
          <a:bodyPr wrap="square" rtlCol="0">
            <a:spAutoFit/>
            <a:scene3d>
              <a:camera prst="orthographicFront"/>
              <a:lightRig rig="threePt" dir="t"/>
            </a:scene3d>
            <a:sp3d contourW="12700"/>
          </a:bodyPr>
          <a:lstStyle/>
          <a:p>
            <a:pPr algn="ctr">
              <a:defRPr/>
            </a:pPr>
            <a:r>
              <a:rPr lang="en-US" altLang="zh-CN" dirty="0">
                <a:solidFill>
                  <a:schemeClr val="bg2">
                    <a:lumMod val="75000"/>
                  </a:schemeClr>
                </a:solidFill>
                <a:cs typeface="+mn-ea"/>
                <a:sym typeface="+mn-lt"/>
              </a:rPr>
              <a:t>Group 13</a:t>
            </a:r>
          </a:p>
          <a:p>
            <a:pPr algn="ctr">
              <a:defRPr/>
            </a:pPr>
            <a:r>
              <a:rPr lang="zh-CN" altLang="en-US" dirty="0">
                <a:solidFill>
                  <a:schemeClr val="bg2">
                    <a:lumMod val="75000"/>
                  </a:schemeClr>
                </a:solidFill>
                <a:cs typeface="+mn-ea"/>
                <a:sym typeface="+mn-lt"/>
              </a:rPr>
              <a:t>孟世杰 </a:t>
            </a:r>
            <a:r>
              <a:rPr lang="en-US" altLang="zh-CN" dirty="0">
                <a:solidFill>
                  <a:schemeClr val="bg2">
                    <a:lumMod val="75000"/>
                  </a:schemeClr>
                </a:solidFill>
                <a:cs typeface="+mn-ea"/>
                <a:sym typeface="+mn-lt"/>
              </a:rPr>
              <a:t>2022231101</a:t>
            </a:r>
          </a:p>
          <a:p>
            <a:pPr algn="ctr">
              <a:defRPr/>
            </a:pPr>
            <a:r>
              <a:rPr lang="zh-CN" altLang="en-US" dirty="0">
                <a:solidFill>
                  <a:schemeClr val="bg2">
                    <a:lumMod val="75000"/>
                  </a:schemeClr>
                </a:solidFill>
                <a:cs typeface="+mn-ea"/>
                <a:sym typeface="+mn-lt"/>
              </a:rPr>
              <a:t>唐恩慈 </a:t>
            </a:r>
            <a:r>
              <a:rPr lang="en-US" altLang="zh-CN" dirty="0">
                <a:solidFill>
                  <a:schemeClr val="bg2">
                    <a:lumMod val="75000"/>
                  </a:schemeClr>
                </a:solidFill>
                <a:cs typeface="+mn-ea"/>
                <a:sym typeface="+mn-lt"/>
              </a:rPr>
              <a:t>2024XXXXX</a:t>
            </a:r>
          </a:p>
          <a:p>
            <a:pPr algn="ctr">
              <a:defRPr/>
            </a:pPr>
            <a:r>
              <a:rPr lang="zh-CN" altLang="en-US" dirty="0">
                <a:solidFill>
                  <a:schemeClr val="bg2">
                    <a:lumMod val="75000"/>
                  </a:schemeClr>
                </a:solidFill>
                <a:cs typeface="+mn-ea"/>
                <a:sym typeface="+mn-lt"/>
              </a:rPr>
              <a:t>姜亦宁 </a:t>
            </a:r>
            <a:r>
              <a:rPr lang="en-US" altLang="zh-CN" dirty="0">
                <a:solidFill>
                  <a:schemeClr val="bg2">
                    <a:lumMod val="75000"/>
                  </a:schemeClr>
                </a:solidFill>
                <a:cs typeface="+mn-ea"/>
                <a:sym typeface="+mn-lt"/>
              </a:rPr>
              <a:t>2024XXXXX</a:t>
            </a:r>
            <a:r>
              <a:rPr lang="zh-CN" altLang="en-US" dirty="0">
                <a:solidFill>
                  <a:schemeClr val="bg2">
                    <a:lumMod val="75000"/>
                  </a:schemeClr>
                </a:solidFill>
                <a:cs typeface="+mn-ea"/>
                <a:sym typeface="+mn-lt"/>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8136617"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Advanced Routing: Preferred Direction</a:t>
            </a:r>
          </a:p>
        </p:txBody>
      </p:sp>
      <p:sp>
        <p:nvSpPr>
          <p:cNvPr id="31" name="TextBox 28"/>
          <p:cNvSpPr txBox="1"/>
          <p:nvPr/>
        </p:nvSpPr>
        <p:spPr>
          <a:xfrm>
            <a:off x="506277" y="1331559"/>
            <a:ext cx="11071737" cy="338041"/>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en-US" altLang="zh-CN" sz="2000" b="1" dirty="0">
                <a:solidFill>
                  <a:schemeClr val="accent6"/>
                </a:solidFill>
              </a:rPr>
              <a:t>Layer1 tends to be arranged horizontally, while Layer2 tends to be arranged vertically.</a:t>
            </a:r>
            <a:endParaRPr lang="zh-CN" altLang="en-US" sz="2000" b="1" dirty="0">
              <a:solidFill>
                <a:schemeClr val="accent6"/>
              </a:solidFill>
              <a:latin typeface="+mn-lt"/>
              <a:ea typeface="+mn-ea"/>
              <a:cs typeface="+mn-ea"/>
              <a:sym typeface="+mn-lt"/>
            </a:endParaRPr>
          </a:p>
        </p:txBody>
      </p:sp>
      <p:graphicFrame>
        <p:nvGraphicFramePr>
          <p:cNvPr id="25" name="表格 24"/>
          <p:cNvGraphicFramePr>
            <a:graphicFrameLocks noGrp="1"/>
          </p:cNvGraphicFramePr>
          <p:nvPr>
            <p:extLst>
              <p:ext uri="{D42A27DB-BD31-4B8C-83A1-F6EECF244321}">
                <p14:modId xmlns:p14="http://schemas.microsoft.com/office/powerpoint/2010/main" val="2282200107"/>
              </p:ext>
            </p:extLst>
          </p:nvPr>
        </p:nvGraphicFramePr>
        <p:xfrm>
          <a:off x="2097391" y="1899656"/>
          <a:ext cx="7889508" cy="4777335"/>
        </p:xfrm>
        <a:graphic>
          <a:graphicData uri="http://schemas.openxmlformats.org/drawingml/2006/table">
            <a:tbl>
              <a:tblPr firstRow="1" bandRow="1">
                <a:tableStyleId>{5940675A-B579-460E-94D1-54222C63F5DA}</a:tableStyleId>
              </a:tblPr>
              <a:tblGrid>
                <a:gridCol w="1387878">
                  <a:extLst>
                    <a:ext uri="{9D8B030D-6E8A-4147-A177-3AD203B41FA5}">
                      <a16:colId xmlns:a16="http://schemas.microsoft.com/office/drawing/2014/main" val="2876656877"/>
                    </a:ext>
                  </a:extLst>
                </a:gridCol>
                <a:gridCol w="1603668">
                  <a:extLst>
                    <a:ext uri="{9D8B030D-6E8A-4147-A177-3AD203B41FA5}">
                      <a16:colId xmlns:a16="http://schemas.microsoft.com/office/drawing/2014/main" val="3574387985"/>
                    </a:ext>
                  </a:extLst>
                </a:gridCol>
                <a:gridCol w="1632654">
                  <a:extLst>
                    <a:ext uri="{9D8B030D-6E8A-4147-A177-3AD203B41FA5}">
                      <a16:colId xmlns:a16="http://schemas.microsoft.com/office/drawing/2014/main" val="419427873"/>
                    </a:ext>
                  </a:extLst>
                </a:gridCol>
                <a:gridCol w="1632654">
                  <a:extLst>
                    <a:ext uri="{9D8B030D-6E8A-4147-A177-3AD203B41FA5}">
                      <a16:colId xmlns:a16="http://schemas.microsoft.com/office/drawing/2014/main" val="3726898796"/>
                    </a:ext>
                  </a:extLst>
                </a:gridCol>
                <a:gridCol w="1632654">
                  <a:extLst>
                    <a:ext uri="{9D8B030D-6E8A-4147-A177-3AD203B41FA5}">
                      <a16:colId xmlns:a16="http://schemas.microsoft.com/office/drawing/2014/main" val="4072105702"/>
                    </a:ext>
                  </a:extLst>
                </a:gridCol>
              </a:tblGrid>
              <a:tr h="552017">
                <a:tc>
                  <a:txBody>
                    <a:bodyPr/>
                    <a:lstStyle/>
                    <a:p>
                      <a:pPr algn="ctr"/>
                      <a:endParaRPr lang="zh-CN" altLang="en-US" dirty="0"/>
                    </a:p>
                  </a:txBody>
                  <a:tcPr/>
                </a:tc>
                <a:tc gridSpan="2">
                  <a:txBody>
                    <a:bodyPr/>
                    <a:lstStyle/>
                    <a:p>
                      <a:pPr algn="ctr"/>
                      <a:r>
                        <a:rPr lang="en-US" altLang="zh-CN" b="1" dirty="0"/>
                        <a:t>Without Preferred Direction</a:t>
                      </a:r>
                      <a:endParaRPr lang="zh-CN" altLang="en-US" b="1" dirty="0"/>
                    </a:p>
                  </a:txBody>
                  <a:tcPr/>
                </a:tc>
                <a:tc hMerge="1">
                  <a:txBody>
                    <a:bodyPr/>
                    <a:lstStyle/>
                    <a:p>
                      <a:pPr algn="ctr"/>
                      <a:endParaRPr lang="zh-CN" altLang="en-US" b="1"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t>With Preferred Direction</a:t>
                      </a:r>
                      <a:endParaRPr lang="zh-CN" altLang="en-US" b="1" dirty="0"/>
                    </a:p>
                    <a:p>
                      <a:pPr algn="ctr"/>
                      <a:endParaRPr lang="zh-CN" altLang="en-US" b="1" dirty="0"/>
                    </a:p>
                  </a:txBody>
                  <a:tcPr/>
                </a:tc>
                <a:tc hMerge="1">
                  <a:txBody>
                    <a:bodyPr/>
                    <a:lstStyle/>
                    <a:p>
                      <a:pPr algn="ctr"/>
                      <a:endParaRPr lang="zh-CN" altLang="en-US" b="1" dirty="0"/>
                    </a:p>
                  </a:txBody>
                  <a:tcPr/>
                </a:tc>
                <a:extLst>
                  <a:ext uri="{0D108BD9-81ED-4DB2-BD59-A6C34878D82A}">
                    <a16:rowId xmlns:a16="http://schemas.microsoft.com/office/drawing/2014/main" val="2784759458"/>
                  </a:ext>
                </a:extLst>
              </a:tr>
              <a:tr h="459695">
                <a:tc>
                  <a:txBody>
                    <a:bodyPr/>
                    <a:lstStyle/>
                    <a:p>
                      <a:pPr algn="ctr"/>
                      <a:r>
                        <a:rPr lang="en-US" altLang="zh-CN" b="1" dirty="0" err="1"/>
                        <a:t>TestBench</a:t>
                      </a:r>
                      <a:endParaRPr lang="zh-CN" altLang="en-US" b="1" dirty="0"/>
                    </a:p>
                  </a:txBody>
                  <a:tcPr/>
                </a:tc>
                <a:tc>
                  <a:txBody>
                    <a:bodyPr/>
                    <a:lstStyle/>
                    <a:p>
                      <a:pPr algn="ctr"/>
                      <a:r>
                        <a:rPr lang="en-US" altLang="zh-CN" b="1" dirty="0"/>
                        <a:t>Accuracy</a:t>
                      </a:r>
                      <a:endParaRPr lang="zh-CN" altLang="en-US" b="1" dirty="0"/>
                    </a:p>
                  </a:txBody>
                  <a:tcPr/>
                </a:tc>
                <a:tc>
                  <a:txBody>
                    <a:bodyPr/>
                    <a:lstStyle/>
                    <a:p>
                      <a:pPr algn="ctr"/>
                      <a:r>
                        <a:rPr lang="en-US" altLang="zh-CN" b="1" dirty="0"/>
                        <a:t>Cost</a:t>
                      </a:r>
                      <a:endParaRPr lang="zh-CN" altLang="en-US" b="1" dirty="0"/>
                    </a:p>
                  </a:txBody>
                  <a:tcPr/>
                </a:tc>
                <a:tc>
                  <a:txBody>
                    <a:bodyPr/>
                    <a:lstStyle/>
                    <a:p>
                      <a:pPr algn="ctr"/>
                      <a:r>
                        <a:rPr lang="en-US" altLang="zh-CN" b="1" dirty="0"/>
                        <a:t>Accuracy</a:t>
                      </a:r>
                      <a:endParaRPr lang="zh-CN" altLang="en-US" b="1" dirty="0"/>
                    </a:p>
                  </a:txBody>
                  <a:tcPr/>
                </a:tc>
                <a:tc>
                  <a:txBody>
                    <a:bodyPr/>
                    <a:lstStyle/>
                    <a:p>
                      <a:pPr algn="ctr"/>
                      <a:r>
                        <a:rPr lang="en-US" altLang="zh-CN" b="1" dirty="0"/>
                        <a:t>Cost</a:t>
                      </a:r>
                      <a:endParaRPr lang="zh-CN" altLang="en-US" b="1" dirty="0"/>
                    </a:p>
                  </a:txBody>
                  <a:tcPr/>
                </a:tc>
                <a:extLst>
                  <a:ext uri="{0D108BD9-81ED-4DB2-BD59-A6C34878D82A}">
                    <a16:rowId xmlns:a16="http://schemas.microsoft.com/office/drawing/2014/main" val="4101812220"/>
                  </a:ext>
                </a:extLst>
              </a:tr>
              <a:tr h="459695">
                <a:tc>
                  <a:txBody>
                    <a:bodyPr/>
                    <a:lstStyle/>
                    <a:p>
                      <a:pPr algn="ctr"/>
                      <a:r>
                        <a:rPr lang="en-US" altLang="zh-CN" b="1" dirty="0"/>
                        <a:t>bench1</a:t>
                      </a:r>
                      <a:endParaRPr lang="zh-CN" altLang="en-US" b="1" dirty="0"/>
                    </a:p>
                  </a:txBody>
                  <a:tcPr/>
                </a:tc>
                <a:tc>
                  <a:txBody>
                    <a:bodyPr/>
                    <a:lstStyle/>
                    <a:p>
                      <a:pPr algn="ctr"/>
                      <a:r>
                        <a:rPr lang="en-US" altLang="zh-CN" dirty="0"/>
                        <a:t>20/20</a:t>
                      </a:r>
                      <a:endParaRPr lang="zh-CN" altLang="en-US" dirty="0"/>
                    </a:p>
                  </a:txBody>
                  <a:tcPr/>
                </a:tc>
                <a:tc>
                  <a:txBody>
                    <a:bodyPr/>
                    <a:lstStyle/>
                    <a:p>
                      <a:pPr algn="ctr"/>
                      <a:r>
                        <a:rPr lang="en-US" altLang="zh-CN" dirty="0"/>
                        <a:t>372</a:t>
                      </a:r>
                      <a:endParaRPr lang="zh-CN" altLang="en-US" dirty="0"/>
                    </a:p>
                  </a:txBody>
                  <a:tcPr/>
                </a:tc>
                <a:tc>
                  <a:txBody>
                    <a:bodyPr/>
                    <a:lstStyle/>
                    <a:p>
                      <a:pPr algn="ctr"/>
                      <a:r>
                        <a:rPr lang="en-US" altLang="zh-CN" dirty="0"/>
                        <a:t>20/20</a:t>
                      </a:r>
                      <a:endParaRPr lang="zh-CN" altLang="en-US" dirty="0"/>
                    </a:p>
                  </a:txBody>
                  <a:tcPr/>
                </a:tc>
                <a:tc>
                  <a:txBody>
                    <a:bodyPr/>
                    <a:lstStyle/>
                    <a:p>
                      <a:pPr algn="ctr"/>
                      <a:r>
                        <a:rPr lang="en-US" altLang="zh-CN" dirty="0"/>
                        <a:t>372</a:t>
                      </a:r>
                      <a:endParaRPr lang="zh-CN" altLang="en-US" dirty="0"/>
                    </a:p>
                  </a:txBody>
                  <a:tcPr/>
                </a:tc>
                <a:extLst>
                  <a:ext uri="{0D108BD9-81ED-4DB2-BD59-A6C34878D82A}">
                    <a16:rowId xmlns:a16="http://schemas.microsoft.com/office/drawing/2014/main" val="3345693382"/>
                  </a:ext>
                </a:extLst>
              </a:tr>
              <a:tr h="459695">
                <a:tc>
                  <a:txBody>
                    <a:bodyPr/>
                    <a:lstStyle/>
                    <a:p>
                      <a:pPr algn="ctr"/>
                      <a:r>
                        <a:rPr lang="en-US" altLang="zh-CN" b="1" dirty="0"/>
                        <a:t>bench2</a:t>
                      </a:r>
                      <a:endParaRPr lang="zh-CN" altLang="en-US" b="1" dirty="0"/>
                    </a:p>
                  </a:txBody>
                  <a:tcPr/>
                </a:tc>
                <a:tc>
                  <a:txBody>
                    <a:bodyPr/>
                    <a:lstStyle/>
                    <a:p>
                      <a:pPr algn="ctr"/>
                      <a:r>
                        <a:rPr lang="en-US" altLang="zh-CN" dirty="0"/>
                        <a:t>20/20</a:t>
                      </a:r>
                      <a:endParaRPr lang="zh-CN" altLang="en-US" dirty="0"/>
                    </a:p>
                  </a:txBody>
                  <a:tcPr/>
                </a:tc>
                <a:tc>
                  <a:txBody>
                    <a:bodyPr/>
                    <a:lstStyle/>
                    <a:p>
                      <a:pPr algn="ctr"/>
                      <a:r>
                        <a:rPr lang="en-US" altLang="zh-CN" dirty="0"/>
                        <a:t>1822</a:t>
                      </a:r>
                      <a:endParaRPr lang="zh-CN" altLang="en-US" dirty="0"/>
                    </a:p>
                  </a:txBody>
                  <a:tcPr/>
                </a:tc>
                <a:tc>
                  <a:txBody>
                    <a:bodyPr/>
                    <a:lstStyle/>
                    <a:p>
                      <a:pPr algn="ctr"/>
                      <a:r>
                        <a:rPr lang="en-US" altLang="zh-CN" dirty="0"/>
                        <a:t>20/20</a:t>
                      </a:r>
                      <a:endParaRPr lang="zh-CN" altLang="en-US" dirty="0"/>
                    </a:p>
                  </a:txBody>
                  <a:tcPr/>
                </a:tc>
                <a:tc>
                  <a:txBody>
                    <a:bodyPr/>
                    <a:lstStyle/>
                    <a:p>
                      <a:pPr algn="ctr"/>
                      <a:r>
                        <a:rPr lang="en-US" altLang="zh-CN" dirty="0"/>
                        <a:t>2493</a:t>
                      </a:r>
                      <a:endParaRPr lang="zh-CN" altLang="en-US" dirty="0"/>
                    </a:p>
                  </a:txBody>
                  <a:tcPr/>
                </a:tc>
                <a:extLst>
                  <a:ext uri="{0D108BD9-81ED-4DB2-BD59-A6C34878D82A}">
                    <a16:rowId xmlns:a16="http://schemas.microsoft.com/office/drawing/2014/main" val="2716469252"/>
                  </a:ext>
                </a:extLst>
              </a:tr>
              <a:tr h="459695">
                <a:tc>
                  <a:txBody>
                    <a:bodyPr/>
                    <a:lstStyle/>
                    <a:p>
                      <a:pPr algn="ctr"/>
                      <a:r>
                        <a:rPr lang="en-US" altLang="zh-CN" b="1" dirty="0"/>
                        <a:t>bench3</a:t>
                      </a:r>
                      <a:endParaRPr lang="zh-CN" altLang="en-US" b="1" dirty="0"/>
                    </a:p>
                  </a:txBody>
                  <a:tcPr/>
                </a:tc>
                <a:tc>
                  <a:txBody>
                    <a:bodyPr/>
                    <a:lstStyle/>
                    <a:p>
                      <a:pPr algn="ctr"/>
                      <a:r>
                        <a:rPr lang="en-US" altLang="zh-CN" dirty="0"/>
                        <a:t>16/16</a:t>
                      </a:r>
                      <a:endParaRPr lang="zh-CN" altLang="en-US" dirty="0"/>
                    </a:p>
                  </a:txBody>
                  <a:tcPr/>
                </a:tc>
                <a:tc>
                  <a:txBody>
                    <a:bodyPr/>
                    <a:lstStyle/>
                    <a:p>
                      <a:pPr algn="ctr"/>
                      <a:r>
                        <a:rPr lang="en-US" altLang="zh-CN" dirty="0"/>
                        <a:t>473</a:t>
                      </a:r>
                      <a:endParaRPr lang="zh-CN" altLang="en-US" dirty="0"/>
                    </a:p>
                  </a:txBody>
                  <a:tcPr/>
                </a:tc>
                <a:tc>
                  <a:txBody>
                    <a:bodyPr/>
                    <a:lstStyle/>
                    <a:p>
                      <a:pPr algn="ctr"/>
                      <a:r>
                        <a:rPr lang="en-US" altLang="zh-CN" dirty="0"/>
                        <a:t>16/16</a:t>
                      </a:r>
                      <a:endParaRPr lang="zh-CN" altLang="en-US" dirty="0"/>
                    </a:p>
                  </a:txBody>
                  <a:tcPr/>
                </a:tc>
                <a:tc>
                  <a:txBody>
                    <a:bodyPr/>
                    <a:lstStyle/>
                    <a:p>
                      <a:pPr algn="ctr"/>
                      <a:r>
                        <a:rPr lang="en-US" altLang="zh-CN" dirty="0"/>
                        <a:t>2655</a:t>
                      </a:r>
                      <a:endParaRPr lang="zh-CN" altLang="en-US" dirty="0"/>
                    </a:p>
                  </a:txBody>
                  <a:tcPr/>
                </a:tc>
                <a:extLst>
                  <a:ext uri="{0D108BD9-81ED-4DB2-BD59-A6C34878D82A}">
                    <a16:rowId xmlns:a16="http://schemas.microsoft.com/office/drawing/2014/main" val="455858166"/>
                  </a:ext>
                </a:extLst>
              </a:tr>
              <a:tr h="459695">
                <a:tc>
                  <a:txBody>
                    <a:bodyPr/>
                    <a:lstStyle/>
                    <a:p>
                      <a:pPr algn="ctr"/>
                      <a:r>
                        <a:rPr lang="en-US" altLang="zh-CN" b="1" dirty="0"/>
                        <a:t>bench4</a:t>
                      </a:r>
                      <a:endParaRPr lang="zh-CN" altLang="en-US" b="1" dirty="0"/>
                    </a:p>
                  </a:txBody>
                  <a:tcPr/>
                </a:tc>
                <a:tc>
                  <a:txBody>
                    <a:bodyPr/>
                    <a:lstStyle/>
                    <a:p>
                      <a:pPr algn="ctr"/>
                      <a:r>
                        <a:rPr lang="en-US" altLang="zh-CN" dirty="0"/>
                        <a:t>15/15</a:t>
                      </a:r>
                      <a:endParaRPr lang="zh-CN" altLang="en-US" dirty="0"/>
                    </a:p>
                  </a:txBody>
                  <a:tcPr/>
                </a:tc>
                <a:tc>
                  <a:txBody>
                    <a:bodyPr/>
                    <a:lstStyle/>
                    <a:p>
                      <a:pPr algn="ctr"/>
                      <a:r>
                        <a:rPr lang="en-US" altLang="zh-CN" dirty="0"/>
                        <a:t>1793</a:t>
                      </a:r>
                      <a:endParaRPr lang="zh-CN" altLang="en-US" dirty="0"/>
                    </a:p>
                  </a:txBody>
                  <a:tcPr/>
                </a:tc>
                <a:tc>
                  <a:txBody>
                    <a:bodyPr/>
                    <a:lstStyle/>
                    <a:p>
                      <a:pPr algn="ctr"/>
                      <a:r>
                        <a:rPr lang="en-US" altLang="zh-CN" dirty="0"/>
                        <a:t>15/15</a:t>
                      </a:r>
                      <a:endParaRPr lang="zh-CN" altLang="en-US" dirty="0"/>
                    </a:p>
                  </a:txBody>
                  <a:tcPr/>
                </a:tc>
                <a:tc>
                  <a:txBody>
                    <a:bodyPr/>
                    <a:lstStyle/>
                    <a:p>
                      <a:pPr algn="ctr"/>
                      <a:r>
                        <a:rPr lang="en-US" altLang="zh-CN" dirty="0"/>
                        <a:t>1807</a:t>
                      </a:r>
                      <a:endParaRPr lang="zh-CN" altLang="en-US" dirty="0"/>
                    </a:p>
                  </a:txBody>
                  <a:tcPr/>
                </a:tc>
                <a:extLst>
                  <a:ext uri="{0D108BD9-81ED-4DB2-BD59-A6C34878D82A}">
                    <a16:rowId xmlns:a16="http://schemas.microsoft.com/office/drawing/2014/main" val="3316610019"/>
                  </a:ext>
                </a:extLst>
              </a:tr>
              <a:tr h="459695">
                <a:tc>
                  <a:txBody>
                    <a:bodyPr/>
                    <a:lstStyle/>
                    <a:p>
                      <a:pPr algn="ctr"/>
                      <a:r>
                        <a:rPr lang="en-US" altLang="zh-CN" b="1" dirty="0"/>
                        <a:t>bench5</a:t>
                      </a:r>
                      <a:endParaRPr lang="zh-CN" altLang="en-US" b="1" dirty="0"/>
                    </a:p>
                  </a:txBody>
                  <a:tcPr/>
                </a:tc>
                <a:tc>
                  <a:txBody>
                    <a:bodyPr/>
                    <a:lstStyle/>
                    <a:p>
                      <a:pPr algn="ctr"/>
                      <a:r>
                        <a:rPr lang="en-US" altLang="zh-CN" dirty="0"/>
                        <a:t>116/128</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11906</a:t>
                      </a:r>
                      <a:endParaRPr lang="zh-CN" altLang="en-US" dirty="0"/>
                    </a:p>
                  </a:txBody>
                  <a:tcPr/>
                </a:tc>
                <a:tc>
                  <a:txBody>
                    <a:bodyPr/>
                    <a:lstStyle/>
                    <a:p>
                      <a:pPr algn="ctr"/>
                      <a:r>
                        <a:rPr lang="en-US" altLang="zh-CN" dirty="0"/>
                        <a:t>128/128</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12066</a:t>
                      </a:r>
                      <a:endParaRPr lang="zh-CN" altLang="en-US" dirty="0"/>
                    </a:p>
                  </a:txBody>
                  <a:tcPr/>
                </a:tc>
                <a:extLst>
                  <a:ext uri="{0D108BD9-81ED-4DB2-BD59-A6C34878D82A}">
                    <a16:rowId xmlns:a16="http://schemas.microsoft.com/office/drawing/2014/main" val="724571071"/>
                  </a:ext>
                </a:extLst>
              </a:tr>
              <a:tr h="459695">
                <a:tc>
                  <a:txBody>
                    <a:bodyPr/>
                    <a:lstStyle/>
                    <a:p>
                      <a:pPr algn="ctr"/>
                      <a:r>
                        <a:rPr lang="en-US" altLang="zh-CN" b="1" dirty="0"/>
                        <a:t>fract2</a:t>
                      </a:r>
                      <a:endParaRPr lang="zh-CN" altLang="en-US" b="1" dirty="0"/>
                    </a:p>
                  </a:txBody>
                  <a:tcPr/>
                </a:tc>
                <a:tc>
                  <a:txBody>
                    <a:bodyPr/>
                    <a:lstStyle/>
                    <a:p>
                      <a:pPr algn="ctr"/>
                      <a:r>
                        <a:rPr lang="en-US" altLang="zh-CN" dirty="0"/>
                        <a:t>111/125</a:t>
                      </a:r>
                      <a:endParaRPr lang="zh-CN" altLang="en-US" dirty="0"/>
                    </a:p>
                  </a:txBody>
                  <a:tcPr/>
                </a:tc>
                <a:tc>
                  <a:txBody>
                    <a:bodyPr/>
                    <a:lstStyle/>
                    <a:p>
                      <a:pPr algn="ctr"/>
                      <a:r>
                        <a:rPr lang="en-US" altLang="zh-CN" dirty="0"/>
                        <a:t>10040</a:t>
                      </a:r>
                      <a:endParaRPr lang="zh-CN" altLang="en-US" dirty="0"/>
                    </a:p>
                  </a:txBody>
                  <a:tcPr/>
                </a:tc>
                <a:tc>
                  <a:txBody>
                    <a:bodyPr/>
                    <a:lstStyle/>
                    <a:p>
                      <a:pPr algn="ctr"/>
                      <a:r>
                        <a:rPr lang="en-US" altLang="zh-CN" dirty="0"/>
                        <a:t>125/125</a:t>
                      </a:r>
                      <a:endParaRPr lang="zh-CN" altLang="en-US" dirty="0"/>
                    </a:p>
                  </a:txBody>
                  <a:tcPr/>
                </a:tc>
                <a:tc>
                  <a:txBody>
                    <a:bodyPr/>
                    <a:lstStyle/>
                    <a:p>
                      <a:pPr algn="ctr"/>
                      <a:r>
                        <a:rPr lang="en-US" altLang="zh-CN" dirty="0"/>
                        <a:t>11888</a:t>
                      </a:r>
                      <a:endParaRPr lang="zh-CN" altLang="en-US" dirty="0"/>
                    </a:p>
                  </a:txBody>
                  <a:tcPr/>
                </a:tc>
                <a:extLst>
                  <a:ext uri="{0D108BD9-81ED-4DB2-BD59-A6C34878D82A}">
                    <a16:rowId xmlns:a16="http://schemas.microsoft.com/office/drawing/2014/main" val="1441339101"/>
                  </a:ext>
                </a:extLst>
              </a:tr>
              <a:tr h="459695">
                <a:tc>
                  <a:txBody>
                    <a:bodyPr/>
                    <a:lstStyle/>
                    <a:p>
                      <a:pPr algn="ctr"/>
                      <a:r>
                        <a:rPr lang="en-US" altLang="zh-CN" b="1" dirty="0"/>
                        <a:t>primary1</a:t>
                      </a:r>
                      <a:endParaRPr lang="zh-CN" altLang="en-US" b="1" dirty="0"/>
                    </a:p>
                  </a:txBody>
                  <a:tcPr/>
                </a:tc>
                <a:tc>
                  <a:txBody>
                    <a:bodyPr/>
                    <a:lstStyle/>
                    <a:p>
                      <a:pPr algn="ctr"/>
                      <a:r>
                        <a:rPr lang="en-US" altLang="zh-CN" dirty="0"/>
                        <a:t>687/830</a:t>
                      </a:r>
                      <a:endParaRPr lang="zh-CN" altLang="en-US" dirty="0"/>
                    </a:p>
                  </a:txBody>
                  <a:tcPr/>
                </a:tc>
                <a:tc>
                  <a:txBody>
                    <a:bodyPr/>
                    <a:lstStyle/>
                    <a:p>
                      <a:pPr algn="ctr"/>
                      <a:r>
                        <a:rPr lang="en-US" altLang="zh-CN" dirty="0"/>
                        <a:t>1318805</a:t>
                      </a:r>
                      <a:endParaRPr lang="zh-CN" altLang="en-US" dirty="0"/>
                    </a:p>
                  </a:txBody>
                  <a:tcPr/>
                </a:tc>
                <a:tc>
                  <a:txBody>
                    <a:bodyPr/>
                    <a:lstStyle/>
                    <a:p>
                      <a:pPr algn="ctr"/>
                      <a:r>
                        <a:rPr lang="en-US" altLang="zh-CN" dirty="0"/>
                        <a:t>830/830</a:t>
                      </a:r>
                      <a:endParaRPr lang="zh-CN" altLang="en-US" dirty="0"/>
                    </a:p>
                  </a:txBody>
                  <a:tcPr/>
                </a:tc>
                <a:tc>
                  <a:txBody>
                    <a:bodyPr/>
                    <a:lstStyle/>
                    <a:p>
                      <a:pPr algn="ctr"/>
                      <a:r>
                        <a:rPr lang="en-US" altLang="zh-CN" dirty="0"/>
                        <a:t>119771</a:t>
                      </a:r>
                      <a:endParaRPr lang="zh-CN" altLang="en-US" dirty="0"/>
                    </a:p>
                  </a:txBody>
                  <a:tcPr/>
                </a:tc>
                <a:extLst>
                  <a:ext uri="{0D108BD9-81ED-4DB2-BD59-A6C34878D82A}">
                    <a16:rowId xmlns:a16="http://schemas.microsoft.com/office/drawing/2014/main" val="763340293"/>
                  </a:ext>
                </a:extLst>
              </a:tr>
              <a:tr h="459695">
                <a:tc>
                  <a:txBody>
                    <a:bodyPr/>
                    <a:lstStyle/>
                    <a:p>
                      <a:pPr algn="ctr"/>
                      <a:r>
                        <a:rPr lang="en-US" altLang="zh-CN" b="1" dirty="0"/>
                        <a:t>industry1</a:t>
                      </a:r>
                    </a:p>
                  </a:txBody>
                  <a:tcPr/>
                </a:tc>
                <a:tc>
                  <a:txBody>
                    <a:bodyPr/>
                    <a:lstStyle/>
                    <a:p>
                      <a:pPr algn="ctr"/>
                      <a:r>
                        <a:rPr lang="en-US" altLang="zh-CN" dirty="0"/>
                        <a:t>950/1000</a:t>
                      </a:r>
                      <a:endParaRPr lang="zh-CN" altLang="en-US" dirty="0"/>
                    </a:p>
                  </a:txBody>
                  <a:tcPr/>
                </a:tc>
                <a:tc>
                  <a:txBody>
                    <a:bodyPr/>
                    <a:lstStyle/>
                    <a:p>
                      <a:pPr algn="ctr"/>
                      <a:r>
                        <a:rPr lang="en-US" altLang="zh-CN" dirty="0"/>
                        <a:t>574864</a:t>
                      </a:r>
                      <a:endParaRPr lang="zh-CN" altLang="en-US" dirty="0"/>
                    </a:p>
                  </a:txBody>
                  <a:tcPr/>
                </a:tc>
                <a:tc>
                  <a:txBody>
                    <a:bodyPr/>
                    <a:lstStyle/>
                    <a:p>
                      <a:pPr algn="ctr"/>
                      <a:r>
                        <a:rPr lang="en-US" altLang="zh-CN" dirty="0"/>
                        <a:t>1000/1000</a:t>
                      </a:r>
                      <a:endParaRPr lang="zh-CN" altLang="en-US" dirty="0"/>
                    </a:p>
                  </a:txBody>
                  <a:tcPr/>
                </a:tc>
                <a:tc>
                  <a:txBody>
                    <a:bodyPr/>
                    <a:lstStyle/>
                    <a:p>
                      <a:pPr algn="ctr"/>
                      <a:r>
                        <a:rPr lang="en-US" altLang="zh-CN" dirty="0"/>
                        <a:t>406131</a:t>
                      </a:r>
                      <a:endParaRPr lang="zh-CN" altLang="en-US" dirty="0"/>
                    </a:p>
                  </a:txBody>
                  <a:tcPr/>
                </a:tc>
                <a:extLst>
                  <a:ext uri="{0D108BD9-81ED-4DB2-BD59-A6C34878D82A}">
                    <a16:rowId xmlns:a16="http://schemas.microsoft.com/office/drawing/2014/main" val="589922046"/>
                  </a:ext>
                </a:extLst>
              </a:tr>
            </a:tbl>
          </a:graphicData>
        </a:graphic>
      </p:graphicFrame>
    </p:spTree>
    <p:extLst>
      <p:ext uri="{BB962C8B-B14F-4D97-AF65-F5344CB8AC3E}">
        <p14:creationId xmlns:p14="http://schemas.microsoft.com/office/powerpoint/2010/main" val="361461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Time Results</a:t>
            </a:r>
          </a:p>
        </p:txBody>
      </p:sp>
      <p:pic>
        <p:nvPicPr>
          <p:cNvPr id="5" name="图片 4">
            <a:extLst>
              <a:ext uri="{FF2B5EF4-FFF2-40B4-BE49-F238E27FC236}">
                <a16:creationId xmlns:a16="http://schemas.microsoft.com/office/drawing/2014/main" id="{4A4A4CD2-147E-CC23-4FC8-DA39A027E7B4}"/>
              </a:ext>
            </a:extLst>
          </p:cNvPr>
          <p:cNvPicPr>
            <a:picLocks noChangeAspect="1"/>
          </p:cNvPicPr>
          <p:nvPr/>
        </p:nvPicPr>
        <p:blipFill>
          <a:blip r:embed="rId3"/>
          <a:stretch>
            <a:fillRect/>
          </a:stretch>
        </p:blipFill>
        <p:spPr>
          <a:xfrm>
            <a:off x="1590675" y="1617982"/>
            <a:ext cx="9010650" cy="4371975"/>
          </a:xfrm>
          <a:prstGeom prst="rect">
            <a:avLst/>
          </a:prstGeom>
        </p:spPr>
      </p:pic>
    </p:spTree>
    <p:extLst>
      <p:ext uri="{BB962C8B-B14F-4D97-AF65-F5344CB8AC3E}">
        <p14:creationId xmlns:p14="http://schemas.microsoft.com/office/powerpoint/2010/main" val="4259627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Cost Results</a:t>
            </a:r>
          </a:p>
        </p:txBody>
      </p:sp>
      <p:pic>
        <p:nvPicPr>
          <p:cNvPr id="3" name="图片 2">
            <a:extLst>
              <a:ext uri="{FF2B5EF4-FFF2-40B4-BE49-F238E27FC236}">
                <a16:creationId xmlns:a16="http://schemas.microsoft.com/office/drawing/2014/main" id="{29FDEFB4-4713-AE69-FFE4-400B73EF6BE6}"/>
              </a:ext>
            </a:extLst>
          </p:cNvPr>
          <p:cNvPicPr>
            <a:picLocks noChangeAspect="1"/>
          </p:cNvPicPr>
          <p:nvPr/>
        </p:nvPicPr>
        <p:blipFill>
          <a:blip r:embed="rId3"/>
          <a:stretch>
            <a:fillRect/>
          </a:stretch>
        </p:blipFill>
        <p:spPr>
          <a:xfrm>
            <a:off x="1455174" y="1386606"/>
            <a:ext cx="9281651" cy="4856311"/>
          </a:xfrm>
          <a:prstGeom prst="rect">
            <a:avLst/>
          </a:prstGeom>
        </p:spPr>
      </p:pic>
    </p:spTree>
    <p:extLst>
      <p:ext uri="{BB962C8B-B14F-4D97-AF65-F5344CB8AC3E}">
        <p14:creationId xmlns:p14="http://schemas.microsoft.com/office/powerpoint/2010/main" val="2420984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Accuracy Results</a:t>
            </a:r>
          </a:p>
        </p:txBody>
      </p:sp>
      <p:pic>
        <p:nvPicPr>
          <p:cNvPr id="3" name="图片 2">
            <a:extLst>
              <a:ext uri="{FF2B5EF4-FFF2-40B4-BE49-F238E27FC236}">
                <a16:creationId xmlns:a16="http://schemas.microsoft.com/office/drawing/2014/main" id="{017EB679-37AB-B8DD-EE6E-AE4BCD55F18E}"/>
              </a:ext>
            </a:extLst>
          </p:cNvPr>
          <p:cNvPicPr>
            <a:picLocks noChangeAspect="1"/>
          </p:cNvPicPr>
          <p:nvPr/>
        </p:nvPicPr>
        <p:blipFill>
          <a:blip r:embed="rId3"/>
          <a:stretch>
            <a:fillRect/>
          </a:stretch>
        </p:blipFill>
        <p:spPr>
          <a:xfrm>
            <a:off x="1579173" y="1544043"/>
            <a:ext cx="9033653" cy="4600199"/>
          </a:xfrm>
          <a:prstGeom prst="rect">
            <a:avLst/>
          </a:prstGeom>
        </p:spPr>
      </p:pic>
    </p:spTree>
    <p:extLst>
      <p:ext uri="{BB962C8B-B14F-4D97-AF65-F5344CB8AC3E}">
        <p14:creationId xmlns:p14="http://schemas.microsoft.com/office/powerpoint/2010/main" val="340871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Bench1</a:t>
            </a:r>
          </a:p>
        </p:txBody>
      </p:sp>
      <p:pic>
        <p:nvPicPr>
          <p:cNvPr id="5" name="图片 4">
            <a:extLst>
              <a:ext uri="{FF2B5EF4-FFF2-40B4-BE49-F238E27FC236}">
                <a16:creationId xmlns:a16="http://schemas.microsoft.com/office/drawing/2014/main" id="{EE313DFA-887C-8BD2-E907-A2CDC6782FF3}"/>
              </a:ext>
            </a:extLst>
          </p:cNvPr>
          <p:cNvPicPr>
            <a:picLocks noChangeAspect="1"/>
          </p:cNvPicPr>
          <p:nvPr/>
        </p:nvPicPr>
        <p:blipFill rotWithShape="1">
          <a:blip r:embed="rId3"/>
          <a:srcRect l="-1" r="60474" b="50000"/>
          <a:stretch/>
        </p:blipFill>
        <p:spPr>
          <a:xfrm>
            <a:off x="2605369" y="1764196"/>
            <a:ext cx="3111552" cy="4688214"/>
          </a:xfrm>
          <a:prstGeom prst="rect">
            <a:avLst/>
          </a:prstGeom>
        </p:spPr>
      </p:pic>
      <p:pic>
        <p:nvPicPr>
          <p:cNvPr id="6" name="图片 5">
            <a:extLst>
              <a:ext uri="{FF2B5EF4-FFF2-40B4-BE49-F238E27FC236}">
                <a16:creationId xmlns:a16="http://schemas.microsoft.com/office/drawing/2014/main" id="{31405C8F-DB60-B2AF-3117-923F95C5C6DD}"/>
              </a:ext>
            </a:extLst>
          </p:cNvPr>
          <p:cNvPicPr>
            <a:picLocks noChangeAspect="1"/>
          </p:cNvPicPr>
          <p:nvPr/>
        </p:nvPicPr>
        <p:blipFill rotWithShape="1">
          <a:blip r:embed="rId4"/>
          <a:srcRect t="50000" b="887"/>
          <a:stretch/>
        </p:blipFill>
        <p:spPr>
          <a:xfrm>
            <a:off x="6000543" y="1764195"/>
            <a:ext cx="3117143" cy="4605019"/>
          </a:xfrm>
          <a:prstGeom prst="rect">
            <a:avLst/>
          </a:prstGeom>
        </p:spPr>
      </p:pic>
    </p:spTree>
    <p:extLst>
      <p:ext uri="{BB962C8B-B14F-4D97-AF65-F5344CB8AC3E}">
        <p14:creationId xmlns:p14="http://schemas.microsoft.com/office/powerpoint/2010/main" val="1507282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Bench2</a:t>
            </a:r>
          </a:p>
        </p:txBody>
      </p:sp>
      <p:pic>
        <p:nvPicPr>
          <p:cNvPr id="5" name="图片 4">
            <a:extLst>
              <a:ext uri="{FF2B5EF4-FFF2-40B4-BE49-F238E27FC236}">
                <a16:creationId xmlns:a16="http://schemas.microsoft.com/office/drawing/2014/main" id="{D4B3ECA8-6298-0238-C91A-E5FFD947D6CB}"/>
              </a:ext>
            </a:extLst>
          </p:cNvPr>
          <p:cNvPicPr>
            <a:picLocks noChangeAspect="1"/>
          </p:cNvPicPr>
          <p:nvPr/>
        </p:nvPicPr>
        <p:blipFill rotWithShape="1">
          <a:blip r:embed="rId3"/>
          <a:srcRect r="50122" b="52000"/>
          <a:stretch/>
        </p:blipFill>
        <p:spPr>
          <a:xfrm>
            <a:off x="259715" y="1973772"/>
            <a:ext cx="5450811" cy="4017363"/>
          </a:xfrm>
          <a:prstGeom prst="rect">
            <a:avLst/>
          </a:prstGeom>
        </p:spPr>
      </p:pic>
      <p:pic>
        <p:nvPicPr>
          <p:cNvPr id="6" name="图片 5">
            <a:extLst>
              <a:ext uri="{FF2B5EF4-FFF2-40B4-BE49-F238E27FC236}">
                <a16:creationId xmlns:a16="http://schemas.microsoft.com/office/drawing/2014/main" id="{4A198F7A-B2CF-1551-9D89-717DB8BFE059}"/>
              </a:ext>
            </a:extLst>
          </p:cNvPr>
          <p:cNvPicPr>
            <a:picLocks noChangeAspect="1"/>
          </p:cNvPicPr>
          <p:nvPr/>
        </p:nvPicPr>
        <p:blipFill rotWithShape="1">
          <a:blip r:embed="rId4"/>
          <a:srcRect t="52086"/>
          <a:stretch/>
        </p:blipFill>
        <p:spPr>
          <a:xfrm>
            <a:off x="6024880" y="1981002"/>
            <a:ext cx="5453193" cy="4010133"/>
          </a:xfrm>
          <a:prstGeom prst="rect">
            <a:avLst/>
          </a:prstGeom>
        </p:spPr>
      </p:pic>
    </p:spTree>
    <p:extLst>
      <p:ext uri="{BB962C8B-B14F-4D97-AF65-F5344CB8AC3E}">
        <p14:creationId xmlns:p14="http://schemas.microsoft.com/office/powerpoint/2010/main" val="307827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a:t>
            </a:r>
            <a:r>
              <a:rPr lang="en-US" altLang="zh-CN" sz="3200" b="1" dirty="0">
                <a:solidFill>
                  <a:srgbClr val="A40006"/>
                </a:solidFill>
                <a:latin typeface="+mn-lt"/>
                <a:ea typeface="+mn-ea"/>
                <a:cs typeface="+mn-ea"/>
                <a:sym typeface="+mn-lt"/>
              </a:rPr>
              <a:t>Bench3</a:t>
            </a:r>
            <a:endParaRPr lang="zh-CN" altLang="en-US" sz="3200" b="1" dirty="0">
              <a:solidFill>
                <a:srgbClr val="A40006"/>
              </a:solidFill>
              <a:latin typeface="+mn-lt"/>
              <a:ea typeface="+mn-ea"/>
              <a:cs typeface="+mn-ea"/>
              <a:sym typeface="+mn-lt"/>
            </a:endParaRPr>
          </a:p>
        </p:txBody>
      </p:sp>
      <p:pic>
        <p:nvPicPr>
          <p:cNvPr id="4" name="图片 3">
            <a:extLst>
              <a:ext uri="{FF2B5EF4-FFF2-40B4-BE49-F238E27FC236}">
                <a16:creationId xmlns:a16="http://schemas.microsoft.com/office/drawing/2014/main" id="{7CB30826-8286-FB8C-2D07-E391E8B07696}"/>
              </a:ext>
            </a:extLst>
          </p:cNvPr>
          <p:cNvPicPr>
            <a:picLocks noChangeAspect="1"/>
          </p:cNvPicPr>
          <p:nvPr/>
        </p:nvPicPr>
        <p:blipFill rotWithShape="1">
          <a:blip r:embed="rId2"/>
          <a:srcRect r="57729" b="50021"/>
          <a:stretch/>
        </p:blipFill>
        <p:spPr>
          <a:xfrm>
            <a:off x="292544" y="1711488"/>
            <a:ext cx="2753010" cy="3902839"/>
          </a:xfrm>
          <a:prstGeom prst="rect">
            <a:avLst/>
          </a:prstGeom>
        </p:spPr>
      </p:pic>
      <p:pic>
        <p:nvPicPr>
          <p:cNvPr id="7" name="图片 6">
            <a:extLst>
              <a:ext uri="{FF2B5EF4-FFF2-40B4-BE49-F238E27FC236}">
                <a16:creationId xmlns:a16="http://schemas.microsoft.com/office/drawing/2014/main" id="{1D1C59E1-8EF2-B739-85A6-940FF6AF1AC6}"/>
              </a:ext>
            </a:extLst>
          </p:cNvPr>
          <p:cNvPicPr>
            <a:picLocks noChangeAspect="1"/>
          </p:cNvPicPr>
          <p:nvPr/>
        </p:nvPicPr>
        <p:blipFill rotWithShape="1">
          <a:blip r:embed="rId3"/>
          <a:srcRect l="59928" t="50000"/>
          <a:stretch/>
        </p:blipFill>
        <p:spPr>
          <a:xfrm>
            <a:off x="9313234" y="1711488"/>
            <a:ext cx="2609052" cy="3904462"/>
          </a:xfrm>
          <a:prstGeom prst="rect">
            <a:avLst/>
          </a:prstGeom>
        </p:spPr>
      </p:pic>
      <p:pic>
        <p:nvPicPr>
          <p:cNvPr id="8" name="图片 7">
            <a:extLst>
              <a:ext uri="{FF2B5EF4-FFF2-40B4-BE49-F238E27FC236}">
                <a16:creationId xmlns:a16="http://schemas.microsoft.com/office/drawing/2014/main" id="{281FC422-2777-4EF1-436B-5B424631C39C}"/>
              </a:ext>
            </a:extLst>
          </p:cNvPr>
          <p:cNvPicPr>
            <a:picLocks noChangeAspect="1"/>
          </p:cNvPicPr>
          <p:nvPr/>
        </p:nvPicPr>
        <p:blipFill rotWithShape="1">
          <a:blip r:embed="rId4"/>
          <a:srcRect l="59931"/>
          <a:stretch/>
        </p:blipFill>
        <p:spPr>
          <a:xfrm>
            <a:off x="6289743" y="1711488"/>
            <a:ext cx="2609051" cy="3901330"/>
          </a:xfrm>
          <a:prstGeom prst="rect">
            <a:avLst/>
          </a:prstGeom>
        </p:spPr>
      </p:pic>
      <p:pic>
        <p:nvPicPr>
          <p:cNvPr id="10" name="图片 9">
            <a:extLst>
              <a:ext uri="{FF2B5EF4-FFF2-40B4-BE49-F238E27FC236}">
                <a16:creationId xmlns:a16="http://schemas.microsoft.com/office/drawing/2014/main" id="{ACB289B7-67E0-8F56-D368-7C45D0C0797A}"/>
              </a:ext>
            </a:extLst>
          </p:cNvPr>
          <p:cNvPicPr>
            <a:picLocks noChangeAspect="1"/>
          </p:cNvPicPr>
          <p:nvPr/>
        </p:nvPicPr>
        <p:blipFill rotWithShape="1">
          <a:blip r:embed="rId5"/>
          <a:srcRect r="59931"/>
          <a:stretch/>
        </p:blipFill>
        <p:spPr>
          <a:xfrm>
            <a:off x="3266251" y="1711488"/>
            <a:ext cx="2609052" cy="3901330"/>
          </a:xfrm>
          <a:prstGeom prst="rect">
            <a:avLst/>
          </a:prstGeom>
        </p:spPr>
      </p:pic>
    </p:spTree>
    <p:extLst>
      <p:ext uri="{BB962C8B-B14F-4D97-AF65-F5344CB8AC3E}">
        <p14:creationId xmlns:p14="http://schemas.microsoft.com/office/powerpoint/2010/main" val="354328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Bench4</a:t>
            </a:r>
          </a:p>
        </p:txBody>
      </p:sp>
      <p:pic>
        <p:nvPicPr>
          <p:cNvPr id="3" name="图片 2">
            <a:extLst>
              <a:ext uri="{FF2B5EF4-FFF2-40B4-BE49-F238E27FC236}">
                <a16:creationId xmlns:a16="http://schemas.microsoft.com/office/drawing/2014/main" id="{CCCD9DD7-6B5D-70D4-1D49-B2AAC4BE731D}"/>
              </a:ext>
            </a:extLst>
          </p:cNvPr>
          <p:cNvPicPr>
            <a:picLocks noChangeAspect="1"/>
          </p:cNvPicPr>
          <p:nvPr/>
        </p:nvPicPr>
        <p:blipFill rotWithShape="1">
          <a:blip r:embed="rId2"/>
          <a:srcRect l="-1" r="64365" b="50297"/>
          <a:stretch/>
        </p:blipFill>
        <p:spPr>
          <a:xfrm>
            <a:off x="822226" y="1601733"/>
            <a:ext cx="2559801" cy="4337188"/>
          </a:xfrm>
          <a:prstGeom prst="rect">
            <a:avLst/>
          </a:prstGeom>
        </p:spPr>
      </p:pic>
      <p:pic>
        <p:nvPicPr>
          <p:cNvPr id="4" name="图片 3">
            <a:extLst>
              <a:ext uri="{FF2B5EF4-FFF2-40B4-BE49-F238E27FC236}">
                <a16:creationId xmlns:a16="http://schemas.microsoft.com/office/drawing/2014/main" id="{9CC900FF-7EE6-7EB8-6A03-5989CF275B29}"/>
              </a:ext>
            </a:extLst>
          </p:cNvPr>
          <p:cNvPicPr>
            <a:picLocks noChangeAspect="1"/>
          </p:cNvPicPr>
          <p:nvPr/>
        </p:nvPicPr>
        <p:blipFill rotWithShape="1">
          <a:blip r:embed="rId3"/>
          <a:srcRect l="61236" r="3358" b="50000"/>
          <a:stretch/>
        </p:blipFill>
        <p:spPr>
          <a:xfrm>
            <a:off x="3429026" y="1575788"/>
            <a:ext cx="2619974" cy="4363133"/>
          </a:xfrm>
          <a:prstGeom prst="rect">
            <a:avLst/>
          </a:prstGeom>
        </p:spPr>
      </p:pic>
      <p:pic>
        <p:nvPicPr>
          <p:cNvPr id="5" name="图片 4">
            <a:extLst>
              <a:ext uri="{FF2B5EF4-FFF2-40B4-BE49-F238E27FC236}">
                <a16:creationId xmlns:a16="http://schemas.microsoft.com/office/drawing/2014/main" id="{93148BD4-DA62-45A6-D85D-47EF8F7080D0}"/>
              </a:ext>
            </a:extLst>
          </p:cNvPr>
          <p:cNvPicPr>
            <a:picLocks noChangeAspect="1"/>
          </p:cNvPicPr>
          <p:nvPr/>
        </p:nvPicPr>
        <p:blipFill rotWithShape="1">
          <a:blip r:embed="rId4"/>
          <a:srcRect t="50000"/>
          <a:stretch/>
        </p:blipFill>
        <p:spPr>
          <a:xfrm>
            <a:off x="6096000" y="1575788"/>
            <a:ext cx="2559704" cy="4363132"/>
          </a:xfrm>
          <a:prstGeom prst="rect">
            <a:avLst/>
          </a:prstGeom>
        </p:spPr>
      </p:pic>
      <p:pic>
        <p:nvPicPr>
          <p:cNvPr id="7" name="图片 6">
            <a:extLst>
              <a:ext uri="{FF2B5EF4-FFF2-40B4-BE49-F238E27FC236}">
                <a16:creationId xmlns:a16="http://schemas.microsoft.com/office/drawing/2014/main" id="{0D9728B9-CD43-218B-CFCF-02EA15A3DD26}"/>
              </a:ext>
            </a:extLst>
          </p:cNvPr>
          <p:cNvPicPr>
            <a:picLocks noChangeAspect="1"/>
          </p:cNvPicPr>
          <p:nvPr/>
        </p:nvPicPr>
        <p:blipFill rotWithShape="1">
          <a:blip r:embed="rId5"/>
          <a:srcRect t="50000"/>
          <a:stretch/>
        </p:blipFill>
        <p:spPr>
          <a:xfrm>
            <a:off x="8757587" y="1601733"/>
            <a:ext cx="2621759" cy="4363134"/>
          </a:xfrm>
          <a:prstGeom prst="rect">
            <a:avLst/>
          </a:prstGeom>
        </p:spPr>
      </p:pic>
    </p:spTree>
    <p:extLst>
      <p:ext uri="{BB962C8B-B14F-4D97-AF65-F5344CB8AC3E}">
        <p14:creationId xmlns:p14="http://schemas.microsoft.com/office/powerpoint/2010/main" val="132647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Bench5</a:t>
            </a:r>
          </a:p>
        </p:txBody>
      </p:sp>
      <p:pic>
        <p:nvPicPr>
          <p:cNvPr id="7" name="图片 6">
            <a:extLst>
              <a:ext uri="{FF2B5EF4-FFF2-40B4-BE49-F238E27FC236}">
                <a16:creationId xmlns:a16="http://schemas.microsoft.com/office/drawing/2014/main" id="{7AB7BA26-556C-8DC2-30EF-FF67A542A915}"/>
              </a:ext>
            </a:extLst>
          </p:cNvPr>
          <p:cNvPicPr>
            <a:picLocks noChangeAspect="1"/>
          </p:cNvPicPr>
          <p:nvPr/>
        </p:nvPicPr>
        <p:blipFill rotWithShape="1">
          <a:blip r:embed="rId2"/>
          <a:srcRect r="52745" b="50000"/>
          <a:stretch/>
        </p:blipFill>
        <p:spPr>
          <a:xfrm>
            <a:off x="1198068" y="1529445"/>
            <a:ext cx="4897932" cy="4442789"/>
          </a:xfrm>
          <a:prstGeom prst="rect">
            <a:avLst/>
          </a:prstGeom>
        </p:spPr>
      </p:pic>
      <p:pic>
        <p:nvPicPr>
          <p:cNvPr id="10" name="图片 9">
            <a:extLst>
              <a:ext uri="{FF2B5EF4-FFF2-40B4-BE49-F238E27FC236}">
                <a16:creationId xmlns:a16="http://schemas.microsoft.com/office/drawing/2014/main" id="{035F7EC3-59E1-D5DC-0168-999C840AE52B}"/>
              </a:ext>
            </a:extLst>
          </p:cNvPr>
          <p:cNvPicPr>
            <a:picLocks noChangeAspect="1"/>
          </p:cNvPicPr>
          <p:nvPr/>
        </p:nvPicPr>
        <p:blipFill rotWithShape="1">
          <a:blip r:embed="rId3"/>
          <a:srcRect b="50648"/>
          <a:stretch/>
        </p:blipFill>
        <p:spPr>
          <a:xfrm>
            <a:off x="6096000" y="1529445"/>
            <a:ext cx="4896943" cy="4385234"/>
          </a:xfrm>
          <a:prstGeom prst="rect">
            <a:avLst/>
          </a:prstGeom>
        </p:spPr>
      </p:pic>
    </p:spTree>
    <p:extLst>
      <p:ext uri="{BB962C8B-B14F-4D97-AF65-F5344CB8AC3E}">
        <p14:creationId xmlns:p14="http://schemas.microsoft.com/office/powerpoint/2010/main" val="1792526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Bench5</a:t>
            </a:r>
          </a:p>
        </p:txBody>
      </p:sp>
      <p:pic>
        <p:nvPicPr>
          <p:cNvPr id="8" name="图片 7">
            <a:extLst>
              <a:ext uri="{FF2B5EF4-FFF2-40B4-BE49-F238E27FC236}">
                <a16:creationId xmlns:a16="http://schemas.microsoft.com/office/drawing/2014/main" id="{495A52D8-A486-F5E2-53B3-A96A9B1DE0D5}"/>
              </a:ext>
            </a:extLst>
          </p:cNvPr>
          <p:cNvPicPr>
            <a:picLocks noChangeAspect="1"/>
          </p:cNvPicPr>
          <p:nvPr/>
        </p:nvPicPr>
        <p:blipFill rotWithShape="1">
          <a:blip r:embed="rId2"/>
          <a:srcRect l="52734" t="50506"/>
          <a:stretch/>
        </p:blipFill>
        <p:spPr>
          <a:xfrm>
            <a:off x="6096000" y="1553022"/>
            <a:ext cx="5276172" cy="4737446"/>
          </a:xfrm>
          <a:prstGeom prst="rect">
            <a:avLst/>
          </a:prstGeom>
        </p:spPr>
      </p:pic>
      <p:pic>
        <p:nvPicPr>
          <p:cNvPr id="9" name="图片 8">
            <a:extLst>
              <a:ext uri="{FF2B5EF4-FFF2-40B4-BE49-F238E27FC236}">
                <a16:creationId xmlns:a16="http://schemas.microsoft.com/office/drawing/2014/main" id="{B8925D9E-0680-856C-4F52-5A6ADF975B21}"/>
              </a:ext>
            </a:extLst>
          </p:cNvPr>
          <p:cNvPicPr>
            <a:picLocks noChangeAspect="1"/>
          </p:cNvPicPr>
          <p:nvPr/>
        </p:nvPicPr>
        <p:blipFill rotWithShape="1">
          <a:blip r:embed="rId3"/>
          <a:srcRect t="50648"/>
          <a:stretch/>
        </p:blipFill>
        <p:spPr>
          <a:xfrm>
            <a:off x="820895" y="1566588"/>
            <a:ext cx="5275105" cy="4723880"/>
          </a:xfrm>
          <a:prstGeom prst="rect">
            <a:avLst/>
          </a:prstGeom>
        </p:spPr>
      </p:pic>
    </p:spTree>
    <p:extLst>
      <p:ext uri="{BB962C8B-B14F-4D97-AF65-F5344CB8AC3E}">
        <p14:creationId xmlns:p14="http://schemas.microsoft.com/office/powerpoint/2010/main" val="692090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476748" y="1790949"/>
            <a:ext cx="6101266" cy="481018"/>
            <a:chOff x="6433491" y="1747088"/>
            <a:chExt cx="6101266" cy="481018"/>
          </a:xfrm>
        </p:grpSpPr>
        <p:grpSp>
          <p:nvGrpSpPr>
            <p:cNvPr id="14" name="组合 13"/>
            <p:cNvGrpSpPr/>
            <p:nvPr/>
          </p:nvGrpSpPr>
          <p:grpSpPr>
            <a:xfrm>
              <a:off x="6542992" y="1747088"/>
              <a:ext cx="5991765" cy="430374"/>
              <a:chOff x="5581874" y="2152389"/>
              <a:chExt cx="5991765" cy="430374"/>
            </a:xfrm>
          </p:grpSpPr>
          <p:sp>
            <p:nvSpPr>
              <p:cNvPr id="19" name="Rectangle 14"/>
              <p:cNvSpPr>
                <a:spLocks noChangeArrowheads="1"/>
              </p:cNvSpPr>
              <p:nvPr/>
            </p:nvSpPr>
            <p:spPr bwMode="auto">
              <a:xfrm>
                <a:off x="5581874" y="22349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A40006"/>
                    </a:solidFill>
                    <a:latin typeface="+mn-lt"/>
                    <a:ea typeface="+mn-ea"/>
                    <a:cs typeface="+mn-ea"/>
                    <a:sym typeface="+mn-lt"/>
                  </a:rPr>
                  <a:t>PART 1</a:t>
                </a:r>
                <a:endParaRPr lang="zh-CN" altLang="en-US" sz="1800" b="1" dirty="0">
                  <a:solidFill>
                    <a:srgbClr val="A40006"/>
                  </a:solidFill>
                  <a:latin typeface="+mn-lt"/>
                  <a:ea typeface="+mn-ea"/>
                  <a:cs typeface="+mn-ea"/>
                  <a:sym typeface="+mn-lt"/>
                </a:endParaRPr>
              </a:p>
            </p:txBody>
          </p:sp>
          <p:sp>
            <p:nvSpPr>
              <p:cNvPr id="20" name="TextBox 59"/>
              <p:cNvSpPr txBox="1">
                <a:spLocks noChangeArrowheads="1"/>
              </p:cNvSpPr>
              <p:nvPr/>
            </p:nvSpPr>
            <p:spPr bwMode="auto">
              <a:xfrm>
                <a:off x="6566161" y="2152389"/>
                <a:ext cx="5007478"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A40006"/>
                    </a:solidFill>
                    <a:latin typeface="+mn-lt"/>
                    <a:ea typeface="+mn-ea"/>
                    <a:cs typeface="+mn-ea"/>
                    <a:sym typeface="+mn-lt"/>
                  </a:rPr>
                  <a:t>Algorithm Overview and Features</a:t>
                </a:r>
                <a:endParaRPr lang="zh-CN" altLang="en-US" b="1" dirty="0">
                  <a:solidFill>
                    <a:srgbClr val="A40006"/>
                  </a:solidFill>
                  <a:latin typeface="+mn-lt"/>
                  <a:ea typeface="+mn-ea"/>
                  <a:cs typeface="+mn-ea"/>
                  <a:sym typeface="+mn-lt"/>
                </a:endParaRPr>
              </a:p>
            </p:txBody>
          </p:sp>
        </p:grpSp>
        <p:grpSp>
          <p:nvGrpSpPr>
            <p:cNvPr id="15" name="组合 14"/>
            <p:cNvGrpSpPr/>
            <p:nvPr/>
          </p:nvGrpSpPr>
          <p:grpSpPr>
            <a:xfrm flipH="1">
              <a:off x="6433491" y="2147214"/>
              <a:ext cx="5193182" cy="80892"/>
              <a:chOff x="1249883" y="2596259"/>
              <a:chExt cx="5195887" cy="80934"/>
            </a:xfrm>
          </p:grpSpPr>
          <p:cxnSp>
            <p:nvCxnSpPr>
              <p:cNvPr id="16" name="直接连接符 15"/>
              <p:cNvCxnSpPr/>
              <p:nvPr/>
            </p:nvCxnSpPr>
            <p:spPr>
              <a:xfrm flipV="1">
                <a:off x="1249883" y="2672770"/>
                <a:ext cx="5180894" cy="4423"/>
              </a:xfrm>
              <a:prstGeom prst="line">
                <a:avLst/>
              </a:prstGeom>
              <a:noFill/>
              <a:ln w="19050" cap="flat" cmpd="sng" algn="ctr">
                <a:solidFill>
                  <a:sysClr val="window" lastClr="FFFFFF">
                    <a:lumMod val="75000"/>
                  </a:sysClr>
                </a:solidFill>
                <a:prstDash val="solid"/>
                <a:miter lim="800000"/>
              </a:ln>
              <a:effectLst/>
            </p:spPr>
          </p:cxnSp>
          <p:sp>
            <p:nvSpPr>
              <p:cNvPr id="17" name="矩形 1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23" name="组合 22"/>
          <p:cNvGrpSpPr/>
          <p:nvPr/>
        </p:nvGrpSpPr>
        <p:grpSpPr>
          <a:xfrm>
            <a:off x="5476748" y="2645679"/>
            <a:ext cx="5193182" cy="491105"/>
            <a:chOff x="6433491" y="2601818"/>
            <a:chExt cx="5193182" cy="491105"/>
          </a:xfrm>
        </p:grpSpPr>
        <p:grpSp>
          <p:nvGrpSpPr>
            <p:cNvPr id="24" name="组合 23"/>
            <p:cNvGrpSpPr/>
            <p:nvPr/>
          </p:nvGrpSpPr>
          <p:grpSpPr>
            <a:xfrm>
              <a:off x="6542992" y="2601818"/>
              <a:ext cx="5083681" cy="430374"/>
              <a:chOff x="5581874" y="2941376"/>
              <a:chExt cx="5083681" cy="430374"/>
            </a:xfrm>
          </p:grpSpPr>
          <p:sp>
            <p:nvSpPr>
              <p:cNvPr id="29" name="Rectangle 14"/>
              <p:cNvSpPr>
                <a:spLocks noChangeArrowheads="1"/>
              </p:cNvSpPr>
              <p:nvPr/>
            </p:nvSpPr>
            <p:spPr bwMode="auto">
              <a:xfrm>
                <a:off x="5581874" y="3017576"/>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A40006"/>
                    </a:solidFill>
                    <a:latin typeface="+mn-lt"/>
                    <a:ea typeface="+mn-ea"/>
                    <a:cs typeface="+mn-ea"/>
                    <a:sym typeface="+mn-lt"/>
                  </a:rPr>
                  <a:t>PART </a:t>
                </a:r>
                <a:r>
                  <a:rPr lang="en-US" altLang="zh-CN" sz="1600" b="1" dirty="0">
                    <a:solidFill>
                      <a:srgbClr val="A40006"/>
                    </a:solidFill>
                    <a:latin typeface="+mn-lt"/>
                    <a:ea typeface="+mn-ea"/>
                    <a:cs typeface="+mn-ea"/>
                    <a:sym typeface="+mn-lt"/>
                  </a:rPr>
                  <a:t>2</a:t>
                </a:r>
                <a:endParaRPr lang="zh-CN" altLang="en-US" sz="1800" b="1" dirty="0">
                  <a:solidFill>
                    <a:srgbClr val="A40006"/>
                  </a:solidFill>
                  <a:latin typeface="+mn-lt"/>
                  <a:ea typeface="+mn-ea"/>
                  <a:cs typeface="+mn-ea"/>
                  <a:sym typeface="+mn-lt"/>
                </a:endParaRPr>
              </a:p>
            </p:txBody>
          </p:sp>
          <p:sp>
            <p:nvSpPr>
              <p:cNvPr id="30" name="TextBox 59"/>
              <p:cNvSpPr txBox="1">
                <a:spLocks noChangeArrowheads="1"/>
              </p:cNvSpPr>
              <p:nvPr/>
            </p:nvSpPr>
            <p:spPr bwMode="auto">
              <a:xfrm>
                <a:off x="6566161" y="2941376"/>
                <a:ext cx="4099394"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A40006"/>
                    </a:solidFill>
                    <a:latin typeface="+mn-lt"/>
                    <a:ea typeface="+mn-ea"/>
                    <a:cs typeface="+mn-ea"/>
                    <a:sym typeface="+mn-lt"/>
                  </a:rPr>
                  <a:t>Router Implementation</a:t>
                </a:r>
                <a:endParaRPr lang="zh-CN" altLang="en-US" b="1" dirty="0">
                  <a:solidFill>
                    <a:srgbClr val="A40006"/>
                  </a:solidFill>
                  <a:latin typeface="+mn-lt"/>
                  <a:ea typeface="+mn-ea"/>
                  <a:cs typeface="+mn-ea"/>
                  <a:sym typeface="+mn-lt"/>
                </a:endParaRPr>
              </a:p>
            </p:txBody>
          </p:sp>
        </p:grpSp>
        <p:grpSp>
          <p:nvGrpSpPr>
            <p:cNvPr id="25" name="组合 24"/>
            <p:cNvGrpSpPr/>
            <p:nvPr/>
          </p:nvGrpSpPr>
          <p:grpSpPr>
            <a:xfrm flipH="1">
              <a:off x="6433491" y="3012031"/>
              <a:ext cx="5193182" cy="80892"/>
              <a:chOff x="1249883" y="2596259"/>
              <a:chExt cx="5195887" cy="80934"/>
            </a:xfrm>
          </p:grpSpPr>
          <p:cxnSp>
            <p:nvCxnSpPr>
              <p:cNvPr id="26" name="直接连接符 25"/>
              <p:cNvCxnSpPr/>
              <p:nvPr/>
            </p:nvCxnSpPr>
            <p:spPr>
              <a:xfrm flipV="1">
                <a:off x="1249883" y="2672770"/>
                <a:ext cx="5180894" cy="4423"/>
              </a:xfrm>
              <a:prstGeom prst="line">
                <a:avLst/>
              </a:prstGeom>
              <a:noFill/>
              <a:ln w="19050" cap="flat" cmpd="sng" algn="ctr">
                <a:solidFill>
                  <a:sysClr val="window" lastClr="FFFFFF">
                    <a:lumMod val="75000"/>
                  </a:sysClr>
                </a:solidFill>
                <a:prstDash val="solid"/>
                <a:miter lim="800000"/>
              </a:ln>
              <a:effectLst/>
            </p:spPr>
          </p:cxnSp>
          <p:sp>
            <p:nvSpPr>
              <p:cNvPr id="27" name="矩形 2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33" name="组合 32"/>
          <p:cNvGrpSpPr/>
          <p:nvPr/>
        </p:nvGrpSpPr>
        <p:grpSpPr>
          <a:xfrm>
            <a:off x="5476748" y="3516486"/>
            <a:ext cx="5800852" cy="485115"/>
            <a:chOff x="6433491" y="3472625"/>
            <a:chExt cx="5725153" cy="485115"/>
          </a:xfrm>
        </p:grpSpPr>
        <p:grpSp>
          <p:nvGrpSpPr>
            <p:cNvPr id="34" name="组合 33"/>
            <p:cNvGrpSpPr/>
            <p:nvPr/>
          </p:nvGrpSpPr>
          <p:grpSpPr>
            <a:xfrm>
              <a:off x="6542992" y="3472625"/>
              <a:ext cx="5615652" cy="430374"/>
              <a:chOff x="5581874" y="3744651"/>
              <a:chExt cx="5615652" cy="430374"/>
            </a:xfrm>
          </p:grpSpPr>
          <p:sp>
            <p:nvSpPr>
              <p:cNvPr id="39" name="Rectangle 14"/>
              <p:cNvSpPr>
                <a:spLocks noChangeArrowheads="1"/>
              </p:cNvSpPr>
              <p:nvPr/>
            </p:nvSpPr>
            <p:spPr bwMode="auto">
              <a:xfrm>
                <a:off x="5581874" y="38097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A40006"/>
                    </a:solidFill>
                    <a:latin typeface="+mn-lt"/>
                    <a:ea typeface="+mn-ea"/>
                    <a:cs typeface="+mn-ea"/>
                    <a:sym typeface="+mn-lt"/>
                  </a:rPr>
                  <a:t>PART </a:t>
                </a:r>
                <a:r>
                  <a:rPr lang="en-US" altLang="zh-CN" sz="1600" b="1" dirty="0">
                    <a:solidFill>
                      <a:srgbClr val="A40006"/>
                    </a:solidFill>
                    <a:latin typeface="+mn-lt"/>
                    <a:ea typeface="+mn-ea"/>
                    <a:cs typeface="+mn-ea"/>
                    <a:sym typeface="+mn-lt"/>
                  </a:rPr>
                  <a:t>3</a:t>
                </a:r>
                <a:endParaRPr lang="zh-CN" altLang="en-US" sz="1800" b="1" dirty="0">
                  <a:solidFill>
                    <a:srgbClr val="A40006"/>
                  </a:solidFill>
                  <a:latin typeface="+mn-lt"/>
                  <a:ea typeface="+mn-ea"/>
                  <a:cs typeface="+mn-ea"/>
                  <a:sym typeface="+mn-lt"/>
                </a:endParaRPr>
              </a:p>
            </p:txBody>
          </p:sp>
          <p:sp>
            <p:nvSpPr>
              <p:cNvPr id="40" name="TextBox 59"/>
              <p:cNvSpPr txBox="1">
                <a:spLocks noChangeArrowheads="1"/>
              </p:cNvSpPr>
              <p:nvPr/>
            </p:nvSpPr>
            <p:spPr bwMode="auto">
              <a:xfrm>
                <a:off x="6566161" y="3744651"/>
                <a:ext cx="4631365"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b="1" dirty="0">
                    <a:solidFill>
                      <a:srgbClr val="A40006"/>
                    </a:solidFill>
                    <a:latin typeface="+mn-lt"/>
                    <a:ea typeface="+mn-ea"/>
                    <a:cs typeface="+mn-ea"/>
                    <a:sym typeface="+mn-lt"/>
                  </a:rPr>
                  <a:t>Experimental results and Analysis</a:t>
                </a:r>
                <a:endParaRPr lang="zh-CN" altLang="en-US" b="1" dirty="0">
                  <a:solidFill>
                    <a:srgbClr val="A40006"/>
                  </a:solidFill>
                  <a:latin typeface="+mn-lt"/>
                  <a:ea typeface="+mn-ea"/>
                  <a:cs typeface="+mn-ea"/>
                  <a:sym typeface="+mn-lt"/>
                </a:endParaRPr>
              </a:p>
            </p:txBody>
          </p:sp>
        </p:grpSp>
        <p:grpSp>
          <p:nvGrpSpPr>
            <p:cNvPr id="35" name="组合 34"/>
            <p:cNvGrpSpPr/>
            <p:nvPr/>
          </p:nvGrpSpPr>
          <p:grpSpPr>
            <a:xfrm flipH="1">
              <a:off x="6433491" y="3876848"/>
              <a:ext cx="5193182" cy="80892"/>
              <a:chOff x="1249883" y="2596259"/>
              <a:chExt cx="5195887" cy="80934"/>
            </a:xfrm>
          </p:grpSpPr>
          <p:cxnSp>
            <p:nvCxnSpPr>
              <p:cNvPr id="36" name="直接连接符 35"/>
              <p:cNvCxnSpPr/>
              <p:nvPr/>
            </p:nvCxnSpPr>
            <p:spPr>
              <a:xfrm flipV="1">
                <a:off x="1249883" y="2672774"/>
                <a:ext cx="5180894" cy="4419"/>
              </a:xfrm>
              <a:prstGeom prst="line">
                <a:avLst/>
              </a:prstGeom>
              <a:noFill/>
              <a:ln w="19050" cap="flat" cmpd="sng" algn="ctr">
                <a:solidFill>
                  <a:sysClr val="window" lastClr="FFFFFF">
                    <a:lumMod val="75000"/>
                  </a:sysClr>
                </a:solidFill>
                <a:prstDash val="solid"/>
                <a:miter lim="800000"/>
              </a:ln>
              <a:effectLst/>
            </p:spPr>
          </p:cxnSp>
          <p:sp>
            <p:nvSpPr>
              <p:cNvPr id="37" name="矩形 3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sp>
        <p:nvSpPr>
          <p:cNvPr id="3" name="文本框 2">
            <a:extLst>
              <a:ext uri="{FF2B5EF4-FFF2-40B4-BE49-F238E27FC236}">
                <a16:creationId xmlns:a16="http://schemas.microsoft.com/office/drawing/2014/main" id="{4683DCEE-04B4-A840-2ED8-0C6AE83958DF}"/>
              </a:ext>
            </a:extLst>
          </p:cNvPr>
          <p:cNvSpPr txBox="1"/>
          <p:nvPr/>
        </p:nvSpPr>
        <p:spPr>
          <a:xfrm>
            <a:off x="4394381" y="1052547"/>
            <a:ext cx="467068" cy="4385540"/>
          </a:xfrm>
          <a:prstGeom prst="rect">
            <a:avLst/>
          </a:prstGeom>
          <a:solidFill>
            <a:schemeClr val="accent6"/>
          </a:solid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8069C8D4-7B8C-C418-90B9-98B027115DE0}"/>
              </a:ext>
            </a:extLst>
          </p:cNvPr>
          <p:cNvSpPr txBox="1"/>
          <p:nvPr/>
        </p:nvSpPr>
        <p:spPr>
          <a:xfrm>
            <a:off x="737899" y="2505670"/>
            <a:ext cx="3318729" cy="923330"/>
          </a:xfrm>
          <a:prstGeom prst="rect">
            <a:avLst/>
          </a:prstGeom>
          <a:noFill/>
        </p:spPr>
        <p:txBody>
          <a:bodyPr wrap="none" rtlCol="0">
            <a:spAutoFit/>
          </a:bodyPr>
          <a:lstStyle/>
          <a:p>
            <a:r>
              <a:rPr lang="en-US" altLang="zh-CN" sz="5400" b="1" dirty="0">
                <a:solidFill>
                  <a:schemeClr val="accent6"/>
                </a:solidFill>
              </a:rPr>
              <a:t>Contents</a:t>
            </a:r>
            <a:endParaRPr lang="zh-CN" altLang="en-US" sz="5400" b="1" dirty="0">
              <a:solidFill>
                <a:schemeClr val="accent6"/>
              </a:solidFill>
            </a:endParaRPr>
          </a:p>
        </p:txBody>
      </p:sp>
    </p:spTree>
    <p:extLst>
      <p:ext uri="{BB962C8B-B14F-4D97-AF65-F5344CB8AC3E}">
        <p14:creationId xmlns:p14="http://schemas.microsoft.com/office/powerpoint/2010/main" val="1203083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6" y="179817"/>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Fract2</a:t>
            </a:r>
          </a:p>
        </p:txBody>
      </p:sp>
      <p:pic>
        <p:nvPicPr>
          <p:cNvPr id="3" name="图片 2">
            <a:extLst>
              <a:ext uri="{FF2B5EF4-FFF2-40B4-BE49-F238E27FC236}">
                <a16:creationId xmlns:a16="http://schemas.microsoft.com/office/drawing/2014/main" id="{5B76BB57-78CA-9052-4DD3-C4386C15E01F}"/>
              </a:ext>
            </a:extLst>
          </p:cNvPr>
          <p:cNvPicPr>
            <a:picLocks noChangeAspect="1"/>
          </p:cNvPicPr>
          <p:nvPr/>
        </p:nvPicPr>
        <p:blipFill rotWithShape="1">
          <a:blip r:embed="rId3"/>
          <a:srcRect r="59124" b="50000"/>
          <a:stretch/>
        </p:blipFill>
        <p:spPr>
          <a:xfrm>
            <a:off x="240548" y="1888939"/>
            <a:ext cx="2966343" cy="3765786"/>
          </a:xfrm>
          <a:prstGeom prst="rect">
            <a:avLst/>
          </a:prstGeom>
        </p:spPr>
      </p:pic>
      <p:pic>
        <p:nvPicPr>
          <p:cNvPr id="6" name="图片 5">
            <a:extLst>
              <a:ext uri="{FF2B5EF4-FFF2-40B4-BE49-F238E27FC236}">
                <a16:creationId xmlns:a16="http://schemas.microsoft.com/office/drawing/2014/main" id="{AABE182F-C397-B2F9-C843-1532F0B96646}"/>
              </a:ext>
            </a:extLst>
          </p:cNvPr>
          <p:cNvPicPr>
            <a:picLocks noChangeAspect="1"/>
          </p:cNvPicPr>
          <p:nvPr/>
        </p:nvPicPr>
        <p:blipFill rotWithShape="1">
          <a:blip r:embed="rId4"/>
          <a:srcRect l="57375" r="1749" b="50000"/>
          <a:stretch/>
        </p:blipFill>
        <p:spPr>
          <a:xfrm>
            <a:off x="3206891" y="1888938"/>
            <a:ext cx="2966343" cy="3765786"/>
          </a:xfrm>
          <a:prstGeom prst="rect">
            <a:avLst/>
          </a:prstGeom>
        </p:spPr>
      </p:pic>
      <p:pic>
        <p:nvPicPr>
          <p:cNvPr id="9" name="图片 8">
            <a:extLst>
              <a:ext uri="{FF2B5EF4-FFF2-40B4-BE49-F238E27FC236}">
                <a16:creationId xmlns:a16="http://schemas.microsoft.com/office/drawing/2014/main" id="{5221A2F9-AB29-98A3-216D-DC39928F36A5}"/>
              </a:ext>
            </a:extLst>
          </p:cNvPr>
          <p:cNvPicPr>
            <a:picLocks noChangeAspect="1"/>
          </p:cNvPicPr>
          <p:nvPr/>
        </p:nvPicPr>
        <p:blipFill rotWithShape="1">
          <a:blip r:embed="rId5"/>
          <a:srcRect t="50000"/>
          <a:stretch/>
        </p:blipFill>
        <p:spPr>
          <a:xfrm>
            <a:off x="6173812" y="1888938"/>
            <a:ext cx="2965765" cy="3765786"/>
          </a:xfrm>
          <a:prstGeom prst="rect">
            <a:avLst/>
          </a:prstGeom>
        </p:spPr>
      </p:pic>
      <p:pic>
        <p:nvPicPr>
          <p:cNvPr id="10" name="图片 9">
            <a:extLst>
              <a:ext uri="{FF2B5EF4-FFF2-40B4-BE49-F238E27FC236}">
                <a16:creationId xmlns:a16="http://schemas.microsoft.com/office/drawing/2014/main" id="{BCE8E032-71BE-DE3E-E090-06491F5201B7}"/>
              </a:ext>
            </a:extLst>
          </p:cNvPr>
          <p:cNvPicPr>
            <a:picLocks noChangeAspect="1"/>
          </p:cNvPicPr>
          <p:nvPr/>
        </p:nvPicPr>
        <p:blipFill rotWithShape="1">
          <a:blip r:embed="rId6"/>
          <a:srcRect t="50000"/>
          <a:stretch/>
        </p:blipFill>
        <p:spPr>
          <a:xfrm>
            <a:off x="8985687" y="1888938"/>
            <a:ext cx="2965765" cy="3765786"/>
          </a:xfrm>
          <a:prstGeom prst="rect">
            <a:avLst/>
          </a:prstGeom>
        </p:spPr>
      </p:pic>
    </p:spTree>
    <p:extLst>
      <p:ext uri="{BB962C8B-B14F-4D97-AF65-F5344CB8AC3E}">
        <p14:creationId xmlns:p14="http://schemas.microsoft.com/office/powerpoint/2010/main" val="604050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a:t>
            </a:r>
            <a:r>
              <a:rPr lang="zh-CN" altLang="en-US" sz="3200" b="1" dirty="0">
                <a:solidFill>
                  <a:srgbClr val="A40006"/>
                </a:solidFill>
                <a:cs typeface="Arial" panose="020B0604020202020204" pitchFamily="34" charset="0"/>
              </a:rPr>
              <a:t>：</a:t>
            </a:r>
            <a:r>
              <a:rPr lang="en-US" altLang="zh-CN" sz="3200" b="1" dirty="0">
                <a:solidFill>
                  <a:srgbClr val="A40006"/>
                </a:solidFill>
                <a:cs typeface="Arial" panose="020B0604020202020204" pitchFamily="34" charset="0"/>
              </a:rPr>
              <a:t>Primary1</a:t>
            </a:r>
          </a:p>
        </p:txBody>
      </p:sp>
      <p:pic>
        <p:nvPicPr>
          <p:cNvPr id="7" name="图片 6">
            <a:extLst>
              <a:ext uri="{FF2B5EF4-FFF2-40B4-BE49-F238E27FC236}">
                <a16:creationId xmlns:a16="http://schemas.microsoft.com/office/drawing/2014/main" id="{D9D0EA23-A4B1-C1A9-ADC7-F47756FA76DE}"/>
              </a:ext>
            </a:extLst>
          </p:cNvPr>
          <p:cNvPicPr>
            <a:picLocks noChangeAspect="1"/>
          </p:cNvPicPr>
          <p:nvPr/>
        </p:nvPicPr>
        <p:blipFill rotWithShape="1">
          <a:blip r:embed="rId2"/>
          <a:srcRect r="63028" b="51079"/>
          <a:stretch/>
        </p:blipFill>
        <p:spPr>
          <a:xfrm>
            <a:off x="562257" y="1641920"/>
            <a:ext cx="2855105" cy="4435775"/>
          </a:xfrm>
          <a:prstGeom prst="rect">
            <a:avLst/>
          </a:prstGeom>
        </p:spPr>
      </p:pic>
      <p:pic>
        <p:nvPicPr>
          <p:cNvPr id="8" name="图片 7">
            <a:extLst>
              <a:ext uri="{FF2B5EF4-FFF2-40B4-BE49-F238E27FC236}">
                <a16:creationId xmlns:a16="http://schemas.microsoft.com/office/drawing/2014/main" id="{10F34B74-6AD7-0BD0-88CF-1F3E4EDE3043}"/>
              </a:ext>
            </a:extLst>
          </p:cNvPr>
          <p:cNvPicPr>
            <a:picLocks noChangeAspect="1"/>
          </p:cNvPicPr>
          <p:nvPr/>
        </p:nvPicPr>
        <p:blipFill rotWithShape="1">
          <a:blip r:embed="rId3"/>
          <a:srcRect l="63024" t="50000" b="1079"/>
          <a:stretch/>
        </p:blipFill>
        <p:spPr>
          <a:xfrm>
            <a:off x="9236025" y="1636911"/>
            <a:ext cx="2855105" cy="4435775"/>
          </a:xfrm>
          <a:prstGeom prst="rect">
            <a:avLst/>
          </a:prstGeom>
        </p:spPr>
      </p:pic>
      <p:pic>
        <p:nvPicPr>
          <p:cNvPr id="9" name="图片 8">
            <a:extLst>
              <a:ext uri="{FF2B5EF4-FFF2-40B4-BE49-F238E27FC236}">
                <a16:creationId xmlns:a16="http://schemas.microsoft.com/office/drawing/2014/main" id="{E2B5DA31-3AD5-B5A6-E087-E0D2647960E4}"/>
              </a:ext>
            </a:extLst>
          </p:cNvPr>
          <p:cNvPicPr>
            <a:picLocks noChangeAspect="1"/>
          </p:cNvPicPr>
          <p:nvPr/>
        </p:nvPicPr>
        <p:blipFill rotWithShape="1">
          <a:blip r:embed="rId4"/>
          <a:srcRect t="50000" b="1079"/>
          <a:stretch/>
        </p:blipFill>
        <p:spPr>
          <a:xfrm>
            <a:off x="6347858" y="1636909"/>
            <a:ext cx="2853161" cy="4435777"/>
          </a:xfrm>
          <a:prstGeom prst="rect">
            <a:avLst/>
          </a:prstGeom>
        </p:spPr>
      </p:pic>
      <p:pic>
        <p:nvPicPr>
          <p:cNvPr id="11" name="图片 10">
            <a:extLst>
              <a:ext uri="{FF2B5EF4-FFF2-40B4-BE49-F238E27FC236}">
                <a16:creationId xmlns:a16="http://schemas.microsoft.com/office/drawing/2014/main" id="{43C8BA6A-4C86-E02A-1C8E-E93573D7FE25}"/>
              </a:ext>
            </a:extLst>
          </p:cNvPr>
          <p:cNvPicPr>
            <a:picLocks noChangeAspect="1"/>
          </p:cNvPicPr>
          <p:nvPr/>
        </p:nvPicPr>
        <p:blipFill>
          <a:blip r:embed="rId5"/>
          <a:stretch>
            <a:fillRect/>
          </a:stretch>
        </p:blipFill>
        <p:spPr>
          <a:xfrm>
            <a:off x="3452183" y="1636376"/>
            <a:ext cx="2861468" cy="4441319"/>
          </a:xfrm>
          <a:prstGeom prst="rect">
            <a:avLst/>
          </a:prstGeom>
        </p:spPr>
      </p:pic>
    </p:spTree>
    <p:extLst>
      <p:ext uri="{BB962C8B-B14F-4D97-AF65-F5344CB8AC3E}">
        <p14:creationId xmlns:p14="http://schemas.microsoft.com/office/powerpoint/2010/main" val="1888753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Results: Industy1</a:t>
            </a:r>
          </a:p>
        </p:txBody>
      </p:sp>
      <p:pic>
        <p:nvPicPr>
          <p:cNvPr id="7" name="图片 6">
            <a:extLst>
              <a:ext uri="{FF2B5EF4-FFF2-40B4-BE49-F238E27FC236}">
                <a16:creationId xmlns:a16="http://schemas.microsoft.com/office/drawing/2014/main" id="{E52A1737-4E05-44FC-448A-8C1F17AE163B}"/>
              </a:ext>
            </a:extLst>
          </p:cNvPr>
          <p:cNvPicPr>
            <a:picLocks noChangeAspect="1"/>
          </p:cNvPicPr>
          <p:nvPr/>
        </p:nvPicPr>
        <p:blipFill rotWithShape="1">
          <a:blip r:embed="rId3"/>
          <a:srcRect r="63582" b="50000"/>
          <a:stretch/>
        </p:blipFill>
        <p:spPr>
          <a:xfrm>
            <a:off x="682819" y="1829808"/>
            <a:ext cx="2692054" cy="4197666"/>
          </a:xfrm>
          <a:prstGeom prst="rect">
            <a:avLst/>
          </a:prstGeom>
        </p:spPr>
      </p:pic>
      <p:pic>
        <p:nvPicPr>
          <p:cNvPr id="8" name="图片 7">
            <a:extLst>
              <a:ext uri="{FF2B5EF4-FFF2-40B4-BE49-F238E27FC236}">
                <a16:creationId xmlns:a16="http://schemas.microsoft.com/office/drawing/2014/main" id="{CC12B810-6177-07EB-FD0E-1A2874AB879E}"/>
              </a:ext>
            </a:extLst>
          </p:cNvPr>
          <p:cNvPicPr>
            <a:picLocks noChangeAspect="1"/>
          </p:cNvPicPr>
          <p:nvPr/>
        </p:nvPicPr>
        <p:blipFill rotWithShape="1">
          <a:blip r:embed="rId4"/>
          <a:srcRect l="61809" t="50000" r="1748"/>
          <a:stretch/>
        </p:blipFill>
        <p:spPr>
          <a:xfrm>
            <a:off x="8754034" y="1829809"/>
            <a:ext cx="2692411" cy="4197665"/>
          </a:xfrm>
          <a:prstGeom prst="rect">
            <a:avLst/>
          </a:prstGeom>
        </p:spPr>
      </p:pic>
      <p:pic>
        <p:nvPicPr>
          <p:cNvPr id="9" name="图片 8">
            <a:extLst>
              <a:ext uri="{FF2B5EF4-FFF2-40B4-BE49-F238E27FC236}">
                <a16:creationId xmlns:a16="http://schemas.microsoft.com/office/drawing/2014/main" id="{F6FA2500-C38C-D95E-09C9-BB8D933250C6}"/>
              </a:ext>
            </a:extLst>
          </p:cNvPr>
          <p:cNvPicPr>
            <a:picLocks noChangeAspect="1"/>
          </p:cNvPicPr>
          <p:nvPr/>
        </p:nvPicPr>
        <p:blipFill rotWithShape="1">
          <a:blip r:embed="rId5"/>
          <a:srcRect t="50000"/>
          <a:stretch/>
        </p:blipFill>
        <p:spPr>
          <a:xfrm>
            <a:off x="6063108" y="1829809"/>
            <a:ext cx="2693968" cy="4197665"/>
          </a:xfrm>
          <a:prstGeom prst="rect">
            <a:avLst/>
          </a:prstGeom>
        </p:spPr>
      </p:pic>
      <p:pic>
        <p:nvPicPr>
          <p:cNvPr id="10" name="图片 9">
            <a:extLst>
              <a:ext uri="{FF2B5EF4-FFF2-40B4-BE49-F238E27FC236}">
                <a16:creationId xmlns:a16="http://schemas.microsoft.com/office/drawing/2014/main" id="{2D8775A8-DEBE-DB70-E16E-24E0910C1A0E}"/>
              </a:ext>
            </a:extLst>
          </p:cNvPr>
          <p:cNvPicPr>
            <a:picLocks noChangeAspect="1"/>
          </p:cNvPicPr>
          <p:nvPr/>
        </p:nvPicPr>
        <p:blipFill rotWithShape="1">
          <a:blip r:embed="rId6"/>
          <a:srcRect b="50000"/>
          <a:stretch/>
        </p:blipFill>
        <p:spPr>
          <a:xfrm>
            <a:off x="3372181" y="1829809"/>
            <a:ext cx="2693968" cy="4197665"/>
          </a:xfrm>
          <a:prstGeom prst="rect">
            <a:avLst/>
          </a:prstGeom>
        </p:spPr>
      </p:pic>
    </p:spTree>
    <p:extLst>
      <p:ext uri="{BB962C8B-B14F-4D97-AF65-F5344CB8AC3E}">
        <p14:creationId xmlns:p14="http://schemas.microsoft.com/office/powerpoint/2010/main" val="8321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586" y="2993024"/>
            <a:ext cx="11508827" cy="646331"/>
          </a:xfrm>
          <a:prstGeom prst="rect">
            <a:avLst/>
          </a:prstGeom>
          <a:noFill/>
        </p:spPr>
        <p:txBody>
          <a:bodyPr wrap="square" rtlCol="0">
            <a:spAutoFit/>
            <a:scene3d>
              <a:camera prst="orthographicFront"/>
              <a:lightRig rig="threePt" dir="t"/>
            </a:scene3d>
            <a:sp3d contourW="12700"/>
          </a:bodyPr>
          <a:lstStyle/>
          <a:p>
            <a:pPr algn="ctr">
              <a:defRPr/>
            </a:pPr>
            <a:r>
              <a:rPr lang="en-US" altLang="zh-CN" sz="3600" b="1" dirty="0">
                <a:solidFill>
                  <a:schemeClr val="tx2"/>
                </a:solidFill>
                <a:cs typeface="+mn-ea"/>
                <a:sym typeface="+mn-lt"/>
              </a:rPr>
              <a:t>THANKS</a:t>
            </a:r>
            <a:endParaRPr lang="zh-CN" altLang="en-US" sz="3600" b="1" dirty="0">
              <a:solidFill>
                <a:schemeClr val="tx2"/>
              </a:solidFill>
              <a:cs typeface="+mn-ea"/>
              <a:sym typeface="+mn-lt"/>
            </a:endParaRPr>
          </a:p>
        </p:txBody>
      </p:sp>
    </p:spTree>
    <p:extLst>
      <p:ext uri="{BB962C8B-B14F-4D97-AF65-F5344CB8AC3E}">
        <p14:creationId xmlns:p14="http://schemas.microsoft.com/office/powerpoint/2010/main" val="45920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090534" y="2887665"/>
            <a:ext cx="8439443" cy="1082669"/>
            <a:chOff x="6425574" y="1747088"/>
            <a:chExt cx="6109183" cy="691270"/>
          </a:xfrm>
        </p:grpSpPr>
        <p:grpSp>
          <p:nvGrpSpPr>
            <p:cNvPr id="14" name="组合 13"/>
            <p:cNvGrpSpPr/>
            <p:nvPr/>
          </p:nvGrpSpPr>
          <p:grpSpPr>
            <a:xfrm>
              <a:off x="6425574" y="1747088"/>
              <a:ext cx="6109183" cy="691270"/>
              <a:chOff x="5464456" y="2152389"/>
              <a:chExt cx="6109183" cy="691270"/>
            </a:xfrm>
          </p:grpSpPr>
          <p:sp>
            <p:nvSpPr>
              <p:cNvPr id="19" name="Rectangle 14"/>
              <p:cNvSpPr>
                <a:spLocks noChangeArrowheads="1"/>
              </p:cNvSpPr>
              <p:nvPr/>
            </p:nvSpPr>
            <p:spPr bwMode="auto">
              <a:xfrm>
                <a:off x="5464456" y="2239037"/>
                <a:ext cx="1011435" cy="25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2400" b="1" dirty="0">
                    <a:solidFill>
                      <a:srgbClr val="A40006"/>
                    </a:solidFill>
                    <a:latin typeface="+mn-lt"/>
                    <a:ea typeface="+mn-ea"/>
                    <a:cs typeface="+mn-ea"/>
                    <a:sym typeface="+mn-lt"/>
                  </a:rPr>
                  <a:t>PART 1</a:t>
                </a:r>
                <a:endParaRPr lang="zh-CN" altLang="en-US" sz="2800" b="1" dirty="0">
                  <a:solidFill>
                    <a:srgbClr val="A40006"/>
                  </a:solidFill>
                  <a:latin typeface="+mn-lt"/>
                  <a:ea typeface="+mn-ea"/>
                  <a:cs typeface="+mn-ea"/>
                  <a:sym typeface="+mn-lt"/>
                </a:endParaRPr>
              </a:p>
            </p:txBody>
          </p:sp>
          <p:sp>
            <p:nvSpPr>
              <p:cNvPr id="20" name="TextBox 59"/>
              <p:cNvSpPr txBox="1">
                <a:spLocks noChangeArrowheads="1"/>
              </p:cNvSpPr>
              <p:nvPr/>
            </p:nvSpPr>
            <p:spPr bwMode="auto">
              <a:xfrm>
                <a:off x="6566161" y="2152389"/>
                <a:ext cx="5007478" cy="69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800" b="1" dirty="0">
                    <a:solidFill>
                      <a:srgbClr val="A40006"/>
                    </a:solidFill>
                    <a:latin typeface="+mn-lt"/>
                    <a:ea typeface="+mn-ea"/>
                    <a:cs typeface="+mn-ea"/>
                    <a:sym typeface="+mn-lt"/>
                  </a:rPr>
                  <a:t>Algorithm Overview and Features</a:t>
                </a:r>
                <a:endParaRPr lang="zh-CN" altLang="en-US" sz="2800" b="1" dirty="0">
                  <a:solidFill>
                    <a:srgbClr val="A40006"/>
                  </a:solidFill>
                  <a:latin typeface="+mn-lt"/>
                  <a:ea typeface="+mn-ea"/>
                  <a:cs typeface="+mn-ea"/>
                  <a:sym typeface="+mn-lt"/>
                </a:endParaRPr>
              </a:p>
            </p:txBody>
          </p:sp>
        </p:grpSp>
        <p:grpSp>
          <p:nvGrpSpPr>
            <p:cNvPr id="15" name="组合 14"/>
            <p:cNvGrpSpPr/>
            <p:nvPr/>
          </p:nvGrpSpPr>
          <p:grpSpPr>
            <a:xfrm flipH="1">
              <a:off x="6433491" y="2147214"/>
              <a:ext cx="5193182" cy="80892"/>
              <a:chOff x="1249883" y="2596259"/>
              <a:chExt cx="5195887" cy="80934"/>
            </a:xfrm>
          </p:grpSpPr>
          <p:cxnSp>
            <p:nvCxnSpPr>
              <p:cNvPr id="16" name="直接连接符 15"/>
              <p:cNvCxnSpPr/>
              <p:nvPr/>
            </p:nvCxnSpPr>
            <p:spPr>
              <a:xfrm flipV="1">
                <a:off x="1249883" y="2672770"/>
                <a:ext cx="5180894" cy="4423"/>
              </a:xfrm>
              <a:prstGeom prst="line">
                <a:avLst/>
              </a:prstGeom>
              <a:noFill/>
              <a:ln w="19050" cap="flat" cmpd="sng" algn="ctr">
                <a:solidFill>
                  <a:sysClr val="window" lastClr="FFFFFF">
                    <a:lumMod val="75000"/>
                  </a:sysClr>
                </a:solidFill>
                <a:prstDash val="solid"/>
                <a:miter lim="800000"/>
              </a:ln>
              <a:effectLst/>
            </p:spPr>
          </p:cxnSp>
          <p:sp>
            <p:nvSpPr>
              <p:cNvPr id="17" name="矩形 1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spTree>
    <p:extLst>
      <p:ext uri="{BB962C8B-B14F-4D97-AF65-F5344CB8AC3E}">
        <p14:creationId xmlns:p14="http://schemas.microsoft.com/office/powerpoint/2010/main" val="370963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10840346" cy="523220"/>
          </a:xfrm>
          <a:prstGeom prst="rect">
            <a:avLst/>
          </a:prstGeom>
          <a:noFill/>
        </p:spPr>
        <p:txBody>
          <a:bodyPr wrap="square" rtlCol="0">
            <a:spAutoFit/>
          </a:bodyPr>
          <a:lstStyle/>
          <a:p>
            <a:r>
              <a:rPr lang="en-US" altLang="zh-CN" sz="2800" b="1" dirty="0">
                <a:solidFill>
                  <a:srgbClr val="A40006"/>
                </a:solidFill>
                <a:latin typeface="+mn-lt"/>
                <a:ea typeface="+mn-ea"/>
                <a:cs typeface="+mn-ea"/>
                <a:sym typeface="+mn-lt"/>
              </a:rPr>
              <a:t>Introduction: </a:t>
            </a:r>
            <a:r>
              <a:rPr lang="en-US" altLang="zh-CN" sz="2800" b="1" dirty="0">
                <a:solidFill>
                  <a:srgbClr val="A40006"/>
                </a:solidFill>
                <a:cs typeface="+mn-ea"/>
                <a:sym typeface="+mn-lt"/>
              </a:rPr>
              <a:t>Algorithm Overview</a:t>
            </a:r>
            <a:endParaRPr lang="en-US" altLang="zh-CN" sz="2800" b="1" dirty="0">
              <a:solidFill>
                <a:srgbClr val="A40006"/>
              </a:solidFill>
              <a:cs typeface="Arial" panose="020B0604020202020204" pitchFamily="34" charset="0"/>
            </a:endParaRPr>
          </a:p>
        </p:txBody>
      </p:sp>
      <p:sp>
        <p:nvSpPr>
          <p:cNvPr id="33" name="文本框 32">
            <a:extLst>
              <a:ext uri="{FF2B5EF4-FFF2-40B4-BE49-F238E27FC236}">
                <a16:creationId xmlns:a16="http://schemas.microsoft.com/office/drawing/2014/main" id="{260F04AB-8E41-C9F1-D64A-068103F4EF2E}"/>
              </a:ext>
            </a:extLst>
          </p:cNvPr>
          <p:cNvSpPr txBox="1"/>
          <p:nvPr/>
        </p:nvSpPr>
        <p:spPr>
          <a:xfrm>
            <a:off x="642203" y="2168744"/>
            <a:ext cx="11064887" cy="3157146"/>
          </a:xfrm>
          <a:prstGeom prst="rect">
            <a:avLst/>
          </a:prstGeom>
          <a:noFill/>
        </p:spPr>
        <p:txBody>
          <a:bodyPr wrap="square" rtlCol="0">
            <a:spAutoFit/>
          </a:bodyPr>
          <a:lstStyle/>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Implemented two classic pathfinding algorithms: </a:t>
            </a:r>
            <a:r>
              <a:rPr lang="en-US" altLang="zh-CN" sz="2400" dirty="0">
                <a:cs typeface="+mn-ea"/>
                <a:sym typeface="+mn-lt"/>
              </a:rPr>
              <a:t>Dijkstra and A*</a:t>
            </a:r>
          </a:p>
          <a:p>
            <a:pPr marL="285750" indent="-285750">
              <a:lnSpc>
                <a:spcPct val="120000"/>
              </a:lnSpc>
              <a:buFont typeface="Wingdings" panose="05000000000000000000" pitchFamily="2" charset="2"/>
              <a:buChar char="Ø"/>
            </a:pPr>
            <a:endParaRPr lang="en-US" altLang="zh-CN" sz="2400" dirty="0">
              <a:cs typeface="+mn-ea"/>
              <a:sym typeface="+mn-lt"/>
            </a:endParaRPr>
          </a:p>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Finds optimal paths between two points on a two-layer circuit board </a:t>
            </a:r>
            <a:r>
              <a:rPr lang="en-US" altLang="zh-CN" sz="2400" dirty="0">
                <a:cs typeface="+mn-ea"/>
                <a:sym typeface="+mn-lt"/>
              </a:rPr>
              <a:t>(Direction definition: Up, Down, Left, Right, Layer Up, Layer Down)</a:t>
            </a:r>
          </a:p>
          <a:p>
            <a:pPr>
              <a:lnSpc>
                <a:spcPct val="120000"/>
              </a:lnSpc>
            </a:pPr>
            <a:endParaRPr lang="en-US" altLang="zh-CN" sz="2400" b="1" dirty="0">
              <a:solidFill>
                <a:schemeClr val="accent6"/>
              </a:solidFill>
              <a:cs typeface="+mn-ea"/>
              <a:sym typeface="+mn-lt"/>
            </a:endParaRPr>
          </a:p>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Accounts for physical constraints: </a:t>
            </a:r>
            <a:r>
              <a:rPr lang="en-US" altLang="zh-CN" sz="2400" dirty="0">
                <a:cs typeface="+mn-ea"/>
                <a:sym typeface="+mn-lt"/>
              </a:rPr>
              <a:t>bend penalties, via penalties, and grid obstacles</a:t>
            </a:r>
          </a:p>
        </p:txBody>
      </p:sp>
    </p:spTree>
    <p:extLst>
      <p:ext uri="{BB962C8B-B14F-4D97-AF65-F5344CB8AC3E}">
        <p14:creationId xmlns:p14="http://schemas.microsoft.com/office/powerpoint/2010/main" val="384088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10840346" cy="523220"/>
          </a:xfrm>
          <a:prstGeom prst="rect">
            <a:avLst/>
          </a:prstGeom>
          <a:noFill/>
        </p:spPr>
        <p:txBody>
          <a:bodyPr wrap="square" rtlCol="0">
            <a:spAutoFit/>
          </a:bodyPr>
          <a:lstStyle/>
          <a:p>
            <a:r>
              <a:rPr lang="en-US" altLang="zh-CN" sz="2800" b="1" dirty="0">
                <a:solidFill>
                  <a:srgbClr val="A40006"/>
                </a:solidFill>
                <a:latin typeface="+mn-lt"/>
                <a:ea typeface="+mn-ea"/>
                <a:cs typeface="+mn-ea"/>
                <a:sym typeface="+mn-lt"/>
              </a:rPr>
              <a:t>Introduction: </a:t>
            </a:r>
            <a:r>
              <a:rPr lang="en-US" altLang="zh-CN" sz="2800" b="1" dirty="0" err="1">
                <a:solidFill>
                  <a:srgbClr val="A40006"/>
                </a:solidFill>
                <a:latin typeface="+mn-lt"/>
                <a:ea typeface="+mn-ea"/>
                <a:cs typeface="+mn-ea"/>
                <a:sym typeface="+mn-lt"/>
              </a:rPr>
              <a:t>Dijsktra</a:t>
            </a:r>
            <a:r>
              <a:rPr lang="en-US" altLang="zh-CN" sz="2800" b="1" dirty="0">
                <a:solidFill>
                  <a:srgbClr val="A40006"/>
                </a:solidFill>
                <a:latin typeface="+mn-lt"/>
                <a:ea typeface="+mn-ea"/>
                <a:cs typeface="+mn-ea"/>
                <a:sym typeface="+mn-lt"/>
              </a:rPr>
              <a:t> VS A*</a:t>
            </a:r>
            <a:endParaRPr lang="en-US" altLang="zh-CN" sz="2800" b="1" dirty="0">
              <a:solidFill>
                <a:srgbClr val="A40006"/>
              </a:solidFill>
              <a:cs typeface="Arial" panose="020B0604020202020204" pitchFamily="34" charset="0"/>
            </a:endParaRPr>
          </a:p>
        </p:txBody>
      </p:sp>
      <p:graphicFrame>
        <p:nvGraphicFramePr>
          <p:cNvPr id="8" name="表格 7">
            <a:extLst>
              <a:ext uri="{FF2B5EF4-FFF2-40B4-BE49-F238E27FC236}">
                <a16:creationId xmlns:a16="http://schemas.microsoft.com/office/drawing/2014/main" id="{FBC59CA8-A6AD-41D0-AFC1-633D668078A5}"/>
              </a:ext>
            </a:extLst>
          </p:cNvPr>
          <p:cNvGraphicFramePr>
            <a:graphicFrameLocks noGrp="1"/>
          </p:cNvGraphicFramePr>
          <p:nvPr>
            <p:extLst>
              <p:ext uri="{D42A27DB-BD31-4B8C-83A1-F6EECF244321}">
                <p14:modId xmlns:p14="http://schemas.microsoft.com/office/powerpoint/2010/main" val="1601129743"/>
              </p:ext>
            </p:extLst>
          </p:nvPr>
        </p:nvGraphicFramePr>
        <p:xfrm>
          <a:off x="1985818" y="2699104"/>
          <a:ext cx="8127999" cy="3672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09065079"/>
                    </a:ext>
                  </a:extLst>
                </a:gridCol>
                <a:gridCol w="2709333">
                  <a:extLst>
                    <a:ext uri="{9D8B030D-6E8A-4147-A177-3AD203B41FA5}">
                      <a16:colId xmlns:a16="http://schemas.microsoft.com/office/drawing/2014/main" val="3158808952"/>
                    </a:ext>
                  </a:extLst>
                </a:gridCol>
                <a:gridCol w="2709333">
                  <a:extLst>
                    <a:ext uri="{9D8B030D-6E8A-4147-A177-3AD203B41FA5}">
                      <a16:colId xmlns:a16="http://schemas.microsoft.com/office/drawing/2014/main" val="2482762531"/>
                    </a:ext>
                  </a:extLst>
                </a:gridCol>
              </a:tblGrid>
              <a:tr h="370840">
                <a:tc>
                  <a:txBody>
                    <a:bodyPr/>
                    <a:lstStyle/>
                    <a:p>
                      <a:r>
                        <a:rPr lang="en-US" altLang="zh-CN" dirty="0"/>
                        <a:t>Feature</a:t>
                      </a:r>
                      <a:endParaRPr lang="zh-CN" altLang="en-US" dirty="0"/>
                    </a:p>
                  </a:txBody>
                  <a:tcPr>
                    <a:solidFill>
                      <a:srgbClr val="C00000"/>
                    </a:solidFill>
                  </a:tcPr>
                </a:tc>
                <a:tc>
                  <a:txBody>
                    <a:bodyPr/>
                    <a:lstStyle/>
                    <a:p>
                      <a:r>
                        <a:rPr lang="en-US" altLang="zh-CN" dirty="0"/>
                        <a:t>Dijkstra's Algorithm</a:t>
                      </a:r>
                      <a:endParaRPr lang="zh-CN" altLang="en-US" dirty="0"/>
                    </a:p>
                  </a:txBody>
                  <a:tcPr>
                    <a:solidFill>
                      <a:srgbClr val="C00000"/>
                    </a:solidFill>
                  </a:tcPr>
                </a:tc>
                <a:tc>
                  <a:txBody>
                    <a:bodyPr/>
                    <a:lstStyle/>
                    <a:p>
                      <a:r>
                        <a:rPr lang="en-US" altLang="zh-CN" dirty="0"/>
                        <a:t>A* Algorithm</a:t>
                      </a:r>
                      <a:endParaRPr lang="zh-CN" altLang="en-US" dirty="0"/>
                    </a:p>
                  </a:txBody>
                  <a:tcPr>
                    <a:solidFill>
                      <a:srgbClr val="C00000"/>
                    </a:solidFill>
                  </a:tcPr>
                </a:tc>
                <a:extLst>
                  <a:ext uri="{0D108BD9-81ED-4DB2-BD59-A6C34878D82A}">
                    <a16:rowId xmlns:a16="http://schemas.microsoft.com/office/drawing/2014/main" val="180386655"/>
                  </a:ext>
                </a:extLst>
              </a:tr>
              <a:tr h="370840">
                <a:tc>
                  <a:txBody>
                    <a:bodyPr/>
                    <a:lstStyle/>
                    <a:p>
                      <a:pPr algn="l"/>
                      <a:r>
                        <a:rPr lang="en-US" b="1" dirty="0">
                          <a:effectLst/>
                        </a:rPr>
                        <a:t>Search Type</a:t>
                      </a:r>
                      <a:endParaRPr lang="en-US" dirty="0">
                        <a:effectLst/>
                      </a:endParaRPr>
                    </a:p>
                  </a:txBody>
                  <a:tcPr anchor="ctr">
                    <a:solidFill>
                      <a:schemeClr val="bg1">
                        <a:lumMod val="85000"/>
                      </a:schemeClr>
                    </a:solidFill>
                  </a:tcPr>
                </a:tc>
                <a:tc>
                  <a:txBody>
                    <a:bodyPr/>
                    <a:lstStyle/>
                    <a:p>
                      <a:pPr algn="l"/>
                      <a:r>
                        <a:rPr lang="en-US">
                          <a:effectLst/>
                        </a:rPr>
                        <a:t>Uninformed</a:t>
                      </a:r>
                    </a:p>
                  </a:txBody>
                  <a:tcPr anchor="ctr">
                    <a:solidFill>
                      <a:schemeClr val="bg1">
                        <a:lumMod val="85000"/>
                      </a:schemeClr>
                    </a:solidFill>
                  </a:tcPr>
                </a:tc>
                <a:tc>
                  <a:txBody>
                    <a:bodyPr/>
                    <a:lstStyle/>
                    <a:p>
                      <a:pPr algn="l"/>
                      <a:r>
                        <a:rPr lang="en-US" dirty="0">
                          <a:effectLst/>
                        </a:rPr>
                        <a:t>Informed</a:t>
                      </a:r>
                    </a:p>
                  </a:txBody>
                  <a:tcPr anchor="ctr">
                    <a:solidFill>
                      <a:schemeClr val="bg1">
                        <a:lumMod val="85000"/>
                      </a:schemeClr>
                    </a:solidFill>
                  </a:tcPr>
                </a:tc>
                <a:extLst>
                  <a:ext uri="{0D108BD9-81ED-4DB2-BD59-A6C34878D82A}">
                    <a16:rowId xmlns:a16="http://schemas.microsoft.com/office/drawing/2014/main" val="1324296185"/>
                  </a:ext>
                </a:extLst>
              </a:tr>
              <a:tr h="370840">
                <a:tc>
                  <a:txBody>
                    <a:bodyPr/>
                    <a:lstStyle/>
                    <a:p>
                      <a:pPr algn="l"/>
                      <a:r>
                        <a:rPr lang="en-US" b="1" dirty="0">
                          <a:effectLst/>
                        </a:rPr>
                        <a:t>Basis</a:t>
                      </a:r>
                      <a:endParaRPr lang="en-US" dirty="0">
                        <a:effectLst/>
                      </a:endParaRPr>
                    </a:p>
                  </a:txBody>
                  <a:tcPr anchor="ctr">
                    <a:solidFill>
                      <a:schemeClr val="bg1">
                        <a:lumMod val="95000"/>
                      </a:schemeClr>
                    </a:solidFill>
                  </a:tcPr>
                </a:tc>
                <a:tc>
                  <a:txBody>
                    <a:bodyPr/>
                    <a:lstStyle/>
                    <a:p>
                      <a:pPr algn="l"/>
                      <a:r>
                        <a:rPr lang="en-US">
                          <a:effectLst/>
                        </a:rPr>
                        <a:t>g(n) (Actual cost)</a:t>
                      </a:r>
                    </a:p>
                  </a:txBody>
                  <a:tcPr anchor="ctr">
                    <a:solidFill>
                      <a:schemeClr val="bg1">
                        <a:lumMod val="95000"/>
                      </a:schemeClr>
                    </a:solidFill>
                  </a:tcPr>
                </a:tc>
                <a:tc>
                  <a:txBody>
                    <a:bodyPr/>
                    <a:lstStyle/>
                    <a:p>
                      <a:pPr algn="l"/>
                      <a:r>
                        <a:rPr lang="pt-BR" dirty="0">
                          <a:effectLst/>
                        </a:rPr>
                        <a:t>f(n) = g(n) + </a:t>
                      </a:r>
                      <a:r>
                        <a:rPr lang="pt-BR" b="1" dirty="0">
                          <a:effectLst/>
                        </a:rPr>
                        <a:t>h(n)</a:t>
                      </a:r>
                      <a:r>
                        <a:rPr lang="pt-BR" dirty="0">
                          <a:effectLst/>
                        </a:rPr>
                        <a:t> (Actual + Est.)</a:t>
                      </a:r>
                    </a:p>
                  </a:txBody>
                  <a:tcPr anchor="ctr">
                    <a:solidFill>
                      <a:schemeClr val="bg1">
                        <a:lumMod val="95000"/>
                      </a:schemeClr>
                    </a:solidFill>
                  </a:tcPr>
                </a:tc>
                <a:extLst>
                  <a:ext uri="{0D108BD9-81ED-4DB2-BD59-A6C34878D82A}">
                    <a16:rowId xmlns:a16="http://schemas.microsoft.com/office/drawing/2014/main" val="4039158210"/>
                  </a:ext>
                </a:extLst>
              </a:tr>
              <a:tr h="370840">
                <a:tc>
                  <a:txBody>
                    <a:bodyPr/>
                    <a:lstStyle/>
                    <a:p>
                      <a:pPr algn="l"/>
                      <a:r>
                        <a:rPr lang="en-US" b="1">
                          <a:effectLst/>
                        </a:rPr>
                        <a:t>Guidance</a:t>
                      </a:r>
                      <a:endParaRPr lang="en-US">
                        <a:effectLst/>
                      </a:endParaRPr>
                    </a:p>
                  </a:txBody>
                  <a:tcPr anchor="ctr">
                    <a:solidFill>
                      <a:srgbClr val="D9D9D9"/>
                    </a:solidFill>
                  </a:tcPr>
                </a:tc>
                <a:tc>
                  <a:txBody>
                    <a:bodyPr/>
                    <a:lstStyle/>
                    <a:p>
                      <a:pPr algn="l"/>
                      <a:r>
                        <a:rPr lang="en-US">
                          <a:effectLst/>
                        </a:rPr>
                        <a:t>No specific direction</a:t>
                      </a:r>
                    </a:p>
                  </a:txBody>
                  <a:tcPr anchor="ctr">
                    <a:solidFill>
                      <a:srgbClr val="D9D9D9"/>
                    </a:solidFill>
                  </a:tcPr>
                </a:tc>
                <a:tc>
                  <a:txBody>
                    <a:bodyPr/>
                    <a:lstStyle/>
                    <a:p>
                      <a:pPr algn="l"/>
                      <a:r>
                        <a:rPr lang="en-US" b="1" dirty="0">
                          <a:effectLst/>
                        </a:rPr>
                        <a:t>Goal-oriented</a:t>
                      </a:r>
                    </a:p>
                  </a:txBody>
                  <a:tcPr anchor="ctr">
                    <a:solidFill>
                      <a:srgbClr val="D9D9D9"/>
                    </a:solidFill>
                  </a:tcPr>
                </a:tc>
                <a:extLst>
                  <a:ext uri="{0D108BD9-81ED-4DB2-BD59-A6C34878D82A}">
                    <a16:rowId xmlns:a16="http://schemas.microsoft.com/office/drawing/2014/main" val="1255055778"/>
                  </a:ext>
                </a:extLst>
              </a:tr>
              <a:tr h="370840">
                <a:tc>
                  <a:txBody>
                    <a:bodyPr/>
                    <a:lstStyle/>
                    <a:p>
                      <a:pPr algn="l"/>
                      <a:r>
                        <a:rPr lang="en-US" b="1" dirty="0">
                          <a:effectLst/>
                        </a:rPr>
                        <a:t>Efficiency</a:t>
                      </a:r>
                      <a:endParaRPr lang="en-US" dirty="0">
                        <a:effectLst/>
                      </a:endParaRPr>
                    </a:p>
                  </a:txBody>
                  <a:tcPr anchor="ctr">
                    <a:solidFill>
                      <a:schemeClr val="bg1">
                        <a:lumMod val="95000"/>
                      </a:schemeClr>
                    </a:solidFill>
                  </a:tcPr>
                </a:tc>
                <a:tc>
                  <a:txBody>
                    <a:bodyPr/>
                    <a:lstStyle/>
                    <a:p>
                      <a:pPr algn="l"/>
                      <a:r>
                        <a:rPr lang="en-US">
                          <a:effectLst/>
                        </a:rPr>
                        <a:t>Lower (more nodes explored)</a:t>
                      </a:r>
                    </a:p>
                  </a:txBody>
                  <a:tcPr anchor="ctr">
                    <a:solidFill>
                      <a:schemeClr val="bg1">
                        <a:lumMod val="95000"/>
                      </a:schemeClr>
                    </a:solidFill>
                  </a:tcPr>
                </a:tc>
                <a:tc>
                  <a:txBody>
                    <a:bodyPr/>
                    <a:lstStyle/>
                    <a:p>
                      <a:pPr algn="l"/>
                      <a:r>
                        <a:rPr lang="en-US" dirty="0">
                          <a:effectLst/>
                        </a:rPr>
                        <a:t>Higher (fewer nodes if h(n) good)</a:t>
                      </a:r>
                    </a:p>
                  </a:txBody>
                  <a:tcPr anchor="ctr">
                    <a:solidFill>
                      <a:schemeClr val="bg1">
                        <a:lumMod val="95000"/>
                      </a:schemeClr>
                    </a:solidFill>
                  </a:tcPr>
                </a:tc>
                <a:extLst>
                  <a:ext uri="{0D108BD9-81ED-4DB2-BD59-A6C34878D82A}">
                    <a16:rowId xmlns:a16="http://schemas.microsoft.com/office/drawing/2014/main" val="3882400467"/>
                  </a:ext>
                </a:extLst>
              </a:tr>
              <a:tr h="370840">
                <a:tc>
                  <a:txBody>
                    <a:bodyPr/>
                    <a:lstStyle/>
                    <a:p>
                      <a:pPr algn="l"/>
                      <a:r>
                        <a:rPr lang="en-US" b="1">
                          <a:effectLst/>
                        </a:rPr>
                        <a:t>Optimality</a:t>
                      </a:r>
                      <a:endParaRPr lang="en-US">
                        <a:effectLst/>
                      </a:endParaRPr>
                    </a:p>
                  </a:txBody>
                  <a:tcPr anchor="ctr">
                    <a:solidFill>
                      <a:schemeClr val="bg1">
                        <a:lumMod val="85000"/>
                      </a:schemeClr>
                    </a:solidFill>
                  </a:tcPr>
                </a:tc>
                <a:tc>
                  <a:txBody>
                    <a:bodyPr/>
                    <a:lstStyle/>
                    <a:p>
                      <a:pPr algn="l"/>
                      <a:r>
                        <a:rPr lang="en-US" dirty="0">
                          <a:effectLst/>
                        </a:rPr>
                        <a:t>Guaranteed (non-negative edges)</a:t>
                      </a:r>
                    </a:p>
                  </a:txBody>
                  <a:tcPr anchor="ctr">
                    <a:solidFill>
                      <a:schemeClr val="bg1">
                        <a:lumMod val="85000"/>
                      </a:schemeClr>
                    </a:solidFill>
                  </a:tcPr>
                </a:tc>
                <a:tc>
                  <a:txBody>
                    <a:bodyPr/>
                    <a:lstStyle/>
                    <a:p>
                      <a:pPr algn="l"/>
                      <a:r>
                        <a:rPr lang="en-US" dirty="0">
                          <a:effectLst/>
                        </a:rPr>
                        <a:t>Guaranteed (if h(n) admissible)</a:t>
                      </a:r>
                    </a:p>
                  </a:txBody>
                  <a:tcPr anchor="ctr">
                    <a:solidFill>
                      <a:schemeClr val="bg1">
                        <a:lumMod val="85000"/>
                      </a:schemeClr>
                    </a:solidFill>
                  </a:tcPr>
                </a:tc>
                <a:extLst>
                  <a:ext uri="{0D108BD9-81ED-4DB2-BD59-A6C34878D82A}">
                    <a16:rowId xmlns:a16="http://schemas.microsoft.com/office/drawing/2014/main" val="2834167046"/>
                  </a:ext>
                </a:extLst>
              </a:tr>
              <a:tr h="370840">
                <a:tc>
                  <a:txBody>
                    <a:bodyPr/>
                    <a:lstStyle/>
                    <a:p>
                      <a:pPr algn="l"/>
                      <a:r>
                        <a:rPr lang="en-US" b="1">
                          <a:effectLst/>
                        </a:rPr>
                        <a:t>Primary Use</a:t>
                      </a:r>
                      <a:endParaRPr lang="en-US">
                        <a:effectLst/>
                      </a:endParaRPr>
                    </a:p>
                  </a:txBody>
                  <a:tcPr anchor="ctr">
                    <a:solidFill>
                      <a:schemeClr val="bg1">
                        <a:lumMod val="95000"/>
                      </a:schemeClr>
                    </a:solidFill>
                  </a:tcPr>
                </a:tc>
                <a:tc>
                  <a:txBody>
                    <a:bodyPr/>
                    <a:lstStyle/>
                    <a:p>
                      <a:pPr algn="l"/>
                      <a:r>
                        <a:rPr lang="en-US">
                          <a:effectLst/>
                        </a:rPr>
                        <a:t>Single-source, all-nodes shortest</a:t>
                      </a:r>
                    </a:p>
                  </a:txBody>
                  <a:tcPr anchor="ctr">
                    <a:solidFill>
                      <a:schemeClr val="bg1">
                        <a:lumMod val="95000"/>
                      </a:schemeClr>
                    </a:solidFill>
                  </a:tcPr>
                </a:tc>
                <a:tc>
                  <a:txBody>
                    <a:bodyPr/>
                    <a:lstStyle/>
                    <a:p>
                      <a:pPr algn="l"/>
                      <a:r>
                        <a:rPr lang="en-US" dirty="0">
                          <a:effectLst/>
                        </a:rPr>
                        <a:t>Specific start-to-goal shortest path</a:t>
                      </a:r>
                    </a:p>
                  </a:txBody>
                  <a:tcPr anchor="ctr">
                    <a:solidFill>
                      <a:schemeClr val="bg1">
                        <a:lumMod val="95000"/>
                      </a:schemeClr>
                    </a:solidFill>
                  </a:tcPr>
                </a:tc>
                <a:extLst>
                  <a:ext uri="{0D108BD9-81ED-4DB2-BD59-A6C34878D82A}">
                    <a16:rowId xmlns:a16="http://schemas.microsoft.com/office/drawing/2014/main" val="3322281978"/>
                  </a:ext>
                </a:extLst>
              </a:tr>
            </a:tbl>
          </a:graphicData>
        </a:graphic>
      </p:graphicFrame>
      <p:sp>
        <p:nvSpPr>
          <p:cNvPr id="9" name="矩形 8">
            <a:extLst>
              <a:ext uri="{FF2B5EF4-FFF2-40B4-BE49-F238E27FC236}">
                <a16:creationId xmlns:a16="http://schemas.microsoft.com/office/drawing/2014/main" id="{2A80D753-8CFB-4FFE-9FAB-B01F529A06F1}"/>
              </a:ext>
            </a:extLst>
          </p:cNvPr>
          <p:cNvSpPr/>
          <p:nvPr/>
        </p:nvSpPr>
        <p:spPr>
          <a:xfrm>
            <a:off x="1511441" y="1577152"/>
            <a:ext cx="9698182" cy="461665"/>
          </a:xfrm>
          <a:prstGeom prst="rect">
            <a:avLst/>
          </a:prstGeom>
        </p:spPr>
        <p:txBody>
          <a:bodyPr wrap="square">
            <a:spAutoFit/>
          </a:bodyPr>
          <a:lstStyle/>
          <a:p>
            <a:r>
              <a:rPr lang="en-US" altLang="zh-CN" sz="2400" b="1" dirty="0">
                <a:solidFill>
                  <a:schemeClr val="accent6"/>
                </a:solidFill>
                <a:cs typeface="+mn-ea"/>
              </a:rPr>
              <a:t>Goal: </a:t>
            </a:r>
            <a:r>
              <a:rPr lang="en-US" altLang="zh-CN" sz="2400" dirty="0"/>
              <a:t>Finds the lowest-cost path from a start to a specific goal.</a:t>
            </a:r>
            <a:endParaRPr lang="zh-CN" altLang="en-US" sz="2400" dirty="0"/>
          </a:p>
        </p:txBody>
      </p:sp>
    </p:spTree>
    <p:extLst>
      <p:ext uri="{BB962C8B-B14F-4D97-AF65-F5344CB8AC3E}">
        <p14:creationId xmlns:p14="http://schemas.microsoft.com/office/powerpoint/2010/main" val="70033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6910753"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A* algorithm:</a:t>
            </a:r>
          </a:p>
        </p:txBody>
      </p:sp>
      <p:sp>
        <p:nvSpPr>
          <p:cNvPr id="33" name="文本框 32">
            <a:extLst>
              <a:ext uri="{FF2B5EF4-FFF2-40B4-BE49-F238E27FC236}">
                <a16:creationId xmlns:a16="http://schemas.microsoft.com/office/drawing/2014/main" id="{260F04AB-8E41-C9F1-D64A-068103F4EF2E}"/>
              </a:ext>
            </a:extLst>
          </p:cNvPr>
          <p:cNvSpPr txBox="1"/>
          <p:nvPr/>
        </p:nvSpPr>
        <p:spPr>
          <a:xfrm>
            <a:off x="947996" y="1730436"/>
            <a:ext cx="10720990" cy="3600345"/>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en-US" altLang="zh-CN" sz="2400" b="1" dirty="0">
                <a:solidFill>
                  <a:schemeClr val="tx2"/>
                </a:solidFill>
                <a:cs typeface="+mn-ea"/>
                <a:sym typeface="+mn-lt"/>
              </a:rPr>
              <a:t>Add a heuristic function h(</a:t>
            </a:r>
            <a:r>
              <a:rPr lang="en-US" altLang="zh-CN" sz="2400" b="1" dirty="0" err="1">
                <a:solidFill>
                  <a:schemeClr val="tx2"/>
                </a:solidFill>
                <a:cs typeface="+mn-ea"/>
                <a:sym typeface="+mn-lt"/>
              </a:rPr>
              <a:t>x,y</a:t>
            </a:r>
            <a:r>
              <a:rPr lang="en-US" altLang="zh-CN" sz="2400" b="1" dirty="0">
                <a:solidFill>
                  <a:schemeClr val="tx2"/>
                </a:solidFill>
                <a:cs typeface="+mn-ea"/>
                <a:sym typeface="+mn-lt"/>
              </a:rPr>
              <a:t>) to accelerate the whole routing</a:t>
            </a:r>
          </a:p>
          <a:p>
            <a:pPr algn="just">
              <a:lnSpc>
                <a:spcPct val="120000"/>
              </a:lnSpc>
            </a:pPr>
            <a:endParaRPr lang="en-US" altLang="zh-CN" sz="2400" dirty="0">
              <a:cs typeface="+mn-ea"/>
              <a:sym typeface="+mn-lt"/>
            </a:endParaRPr>
          </a:p>
          <a:p>
            <a:pPr marL="285750" indent="-285750" algn="just">
              <a:lnSpc>
                <a:spcPct val="120000"/>
              </a:lnSpc>
              <a:buFont typeface="Wingdings" panose="05000000000000000000" pitchFamily="2" charset="2"/>
              <a:buChar char="Ø"/>
            </a:pPr>
            <a:r>
              <a:rPr lang="en-US" altLang="zh-CN" sz="2400" b="1" dirty="0">
                <a:solidFill>
                  <a:schemeClr val="tx2"/>
                </a:solidFill>
                <a:cs typeface="+mn-ea"/>
                <a:sym typeface="+mn-lt"/>
              </a:rPr>
              <a:t>Heuristic function: </a:t>
            </a:r>
            <a:r>
              <a:rPr lang="en-US" altLang="zh-CN" sz="2400" b="1" dirty="0">
                <a:cs typeface="+mn-ea"/>
                <a:sym typeface="+mn-lt"/>
              </a:rPr>
              <a:t>Consistent</a:t>
            </a:r>
            <a:r>
              <a:rPr lang="en-US" altLang="zh-CN" sz="2400" dirty="0">
                <a:cs typeface="+mn-ea"/>
                <a:sym typeface="+mn-lt"/>
              </a:rPr>
              <a:t> and </a:t>
            </a:r>
            <a:r>
              <a:rPr lang="en-US" altLang="zh-CN" sz="2400" b="1" dirty="0">
                <a:cs typeface="+mn-ea"/>
                <a:sym typeface="+mn-lt"/>
              </a:rPr>
              <a:t>Admissible</a:t>
            </a:r>
          </a:p>
          <a:p>
            <a:pPr marL="742950" lvl="1" indent="-285750" algn="just">
              <a:lnSpc>
                <a:spcPct val="120000"/>
              </a:lnSpc>
              <a:buFont typeface="Wingdings" panose="05000000000000000000" pitchFamily="2" charset="2"/>
              <a:buChar char="Ø"/>
            </a:pPr>
            <a:r>
              <a:rPr lang="en-US" altLang="zh-CN" sz="2400" dirty="0">
                <a:cs typeface="+mn-ea"/>
                <a:sym typeface="+mn-lt"/>
              </a:rPr>
              <a:t> h(</a:t>
            </a:r>
            <a:r>
              <a:rPr lang="en-US" altLang="zh-CN" sz="2400" dirty="0" err="1">
                <a:cs typeface="+mn-ea"/>
                <a:sym typeface="+mn-lt"/>
              </a:rPr>
              <a:t>x,y,l</a:t>
            </a:r>
            <a:r>
              <a:rPr lang="en-US" altLang="zh-CN" sz="2400" dirty="0">
                <a:cs typeface="+mn-ea"/>
                <a:sym typeface="+mn-lt"/>
              </a:rPr>
              <a:t>) = Manhattan Distance to end + Bend Penalty + Via Penalty </a:t>
            </a:r>
          </a:p>
          <a:p>
            <a:pPr algn="just">
              <a:lnSpc>
                <a:spcPct val="120000"/>
              </a:lnSpc>
            </a:pPr>
            <a:endParaRPr lang="en-US" altLang="zh-CN" sz="2400" dirty="0">
              <a:cs typeface="+mn-ea"/>
              <a:sym typeface="+mn-lt"/>
            </a:endParaRPr>
          </a:p>
          <a:p>
            <a:pPr marL="285750" indent="-285750" algn="just">
              <a:lnSpc>
                <a:spcPct val="120000"/>
              </a:lnSpc>
              <a:buFont typeface="Wingdings" panose="05000000000000000000" pitchFamily="2" charset="2"/>
              <a:buChar char="Ø"/>
            </a:pPr>
            <a:r>
              <a:rPr lang="en-US" altLang="zh-CN" sz="2400" b="1" dirty="0">
                <a:solidFill>
                  <a:schemeClr val="tx2"/>
                </a:solidFill>
                <a:cs typeface="+mn-ea"/>
                <a:sym typeface="+mn-lt"/>
              </a:rPr>
              <a:t>Heap Adjust likes </a:t>
            </a:r>
            <a:r>
              <a:rPr lang="en-US" altLang="zh-CN" sz="2400" b="1" dirty="0" err="1">
                <a:solidFill>
                  <a:schemeClr val="tx2"/>
                </a:solidFill>
                <a:cs typeface="+mn-ea"/>
                <a:sym typeface="+mn-lt"/>
              </a:rPr>
              <a:t>Dijsktra</a:t>
            </a:r>
            <a:r>
              <a:rPr lang="en-US" altLang="zh-CN" sz="2400" b="1" dirty="0">
                <a:solidFill>
                  <a:schemeClr val="tx2"/>
                </a:solidFill>
                <a:cs typeface="+mn-ea"/>
                <a:sym typeface="+mn-lt"/>
              </a:rPr>
              <a:t>:</a:t>
            </a:r>
            <a:r>
              <a:rPr lang="en-US" altLang="zh-CN" sz="2400" dirty="0">
                <a:cs typeface="+mn-ea"/>
                <a:sym typeface="+mn-lt"/>
              </a:rPr>
              <a:t> Choose minimal cost -&gt; Choose the minimal cost + h(</a:t>
            </a:r>
            <a:r>
              <a:rPr lang="en-US" altLang="zh-CN" sz="2400" dirty="0" err="1">
                <a:cs typeface="+mn-ea"/>
                <a:sym typeface="+mn-lt"/>
              </a:rPr>
              <a:t>x,y,l</a:t>
            </a:r>
            <a:r>
              <a:rPr lang="en-US" altLang="zh-CN" sz="2400" dirty="0">
                <a:cs typeface="+mn-ea"/>
                <a:sym typeface="+mn-lt"/>
              </a:rPr>
              <a:t>)</a:t>
            </a:r>
          </a:p>
          <a:p>
            <a:pPr marL="285750" indent="-285750" algn="just">
              <a:lnSpc>
                <a:spcPct val="120000"/>
              </a:lnSpc>
              <a:buFont typeface="Wingdings" panose="05000000000000000000" pitchFamily="2" charset="2"/>
              <a:buChar char="Ø"/>
            </a:pPr>
            <a:endParaRPr lang="en-US" altLang="zh-CN" sz="2400" dirty="0">
              <a:cs typeface="+mn-ea"/>
              <a:sym typeface="+mn-lt"/>
            </a:endParaRPr>
          </a:p>
        </p:txBody>
      </p:sp>
    </p:spTree>
    <p:extLst>
      <p:ext uri="{BB962C8B-B14F-4D97-AF65-F5344CB8AC3E}">
        <p14:creationId xmlns:p14="http://schemas.microsoft.com/office/powerpoint/2010/main" val="317380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090534" y="2887666"/>
            <a:ext cx="8439443" cy="753372"/>
            <a:chOff x="6425574" y="1747088"/>
            <a:chExt cx="6109183" cy="481018"/>
          </a:xfrm>
        </p:grpSpPr>
        <p:grpSp>
          <p:nvGrpSpPr>
            <p:cNvPr id="14" name="组合 13"/>
            <p:cNvGrpSpPr/>
            <p:nvPr/>
          </p:nvGrpSpPr>
          <p:grpSpPr>
            <a:xfrm>
              <a:off x="6425574" y="1747088"/>
              <a:ext cx="6109183" cy="361131"/>
              <a:chOff x="5464456" y="2152389"/>
              <a:chExt cx="6109183" cy="361131"/>
            </a:xfrm>
          </p:grpSpPr>
          <p:sp>
            <p:nvSpPr>
              <p:cNvPr id="19" name="Rectangle 14"/>
              <p:cNvSpPr>
                <a:spLocks noChangeArrowheads="1"/>
              </p:cNvSpPr>
              <p:nvPr/>
            </p:nvSpPr>
            <p:spPr bwMode="auto">
              <a:xfrm>
                <a:off x="5464456" y="2239037"/>
                <a:ext cx="791571" cy="25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2400" b="1" dirty="0">
                    <a:solidFill>
                      <a:srgbClr val="A40006"/>
                    </a:solidFill>
                    <a:latin typeface="+mn-lt"/>
                    <a:ea typeface="+mn-ea"/>
                    <a:cs typeface="+mn-ea"/>
                    <a:sym typeface="+mn-lt"/>
                  </a:rPr>
                  <a:t>PART </a:t>
                </a:r>
                <a:r>
                  <a:rPr lang="en-US" altLang="zh-CN" sz="2400" b="1" dirty="0">
                    <a:solidFill>
                      <a:srgbClr val="A40006"/>
                    </a:solidFill>
                    <a:latin typeface="+mn-lt"/>
                    <a:ea typeface="+mn-ea"/>
                    <a:cs typeface="+mn-ea"/>
                    <a:sym typeface="+mn-lt"/>
                  </a:rPr>
                  <a:t>2</a:t>
                </a:r>
                <a:endParaRPr lang="zh-CN" altLang="en-US" sz="2800" b="1" dirty="0">
                  <a:solidFill>
                    <a:srgbClr val="A40006"/>
                  </a:solidFill>
                  <a:latin typeface="+mn-lt"/>
                  <a:ea typeface="+mn-ea"/>
                  <a:cs typeface="+mn-ea"/>
                  <a:sym typeface="+mn-lt"/>
                </a:endParaRPr>
              </a:p>
            </p:txBody>
          </p:sp>
          <p:sp>
            <p:nvSpPr>
              <p:cNvPr id="20" name="TextBox 59"/>
              <p:cNvSpPr txBox="1">
                <a:spLocks noChangeArrowheads="1"/>
              </p:cNvSpPr>
              <p:nvPr/>
            </p:nvSpPr>
            <p:spPr bwMode="auto">
              <a:xfrm>
                <a:off x="6566161" y="2152389"/>
                <a:ext cx="5007478" cy="36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800" b="1" dirty="0">
                    <a:solidFill>
                      <a:srgbClr val="A40006"/>
                    </a:solidFill>
                    <a:latin typeface="+mn-lt"/>
                    <a:ea typeface="+mn-ea"/>
                    <a:cs typeface="+mn-ea"/>
                    <a:sym typeface="+mn-lt"/>
                  </a:rPr>
                  <a:t>Router Implementation</a:t>
                </a:r>
              </a:p>
            </p:txBody>
          </p:sp>
        </p:grpSp>
        <p:grpSp>
          <p:nvGrpSpPr>
            <p:cNvPr id="15" name="组合 14"/>
            <p:cNvGrpSpPr/>
            <p:nvPr/>
          </p:nvGrpSpPr>
          <p:grpSpPr>
            <a:xfrm flipH="1">
              <a:off x="6433491" y="2147214"/>
              <a:ext cx="5193182" cy="80892"/>
              <a:chOff x="1249883" y="2596259"/>
              <a:chExt cx="5195887" cy="80934"/>
            </a:xfrm>
          </p:grpSpPr>
          <p:cxnSp>
            <p:nvCxnSpPr>
              <p:cNvPr id="16" name="直接连接符 15"/>
              <p:cNvCxnSpPr/>
              <p:nvPr/>
            </p:nvCxnSpPr>
            <p:spPr>
              <a:xfrm flipV="1">
                <a:off x="1249883" y="2672770"/>
                <a:ext cx="5180894" cy="4423"/>
              </a:xfrm>
              <a:prstGeom prst="line">
                <a:avLst/>
              </a:prstGeom>
              <a:noFill/>
              <a:ln w="19050" cap="flat" cmpd="sng" algn="ctr">
                <a:solidFill>
                  <a:sysClr val="window" lastClr="FFFFFF">
                    <a:lumMod val="75000"/>
                  </a:sysClr>
                </a:solidFill>
                <a:prstDash val="solid"/>
                <a:miter lim="800000"/>
              </a:ln>
              <a:effectLst/>
            </p:spPr>
          </p:cxnSp>
          <p:sp>
            <p:nvSpPr>
              <p:cNvPr id="17" name="矩形 1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spTree>
    <p:extLst>
      <p:ext uri="{BB962C8B-B14F-4D97-AF65-F5344CB8AC3E}">
        <p14:creationId xmlns:p14="http://schemas.microsoft.com/office/powerpoint/2010/main" val="4149616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FD7EDEE3-2FDC-3555-A96F-2A5B2F1640A2}"/>
              </a:ext>
            </a:extLst>
          </p:cNvPr>
          <p:cNvSpPr txBox="1"/>
          <p:nvPr/>
        </p:nvSpPr>
        <p:spPr>
          <a:xfrm>
            <a:off x="369277" y="197625"/>
            <a:ext cx="9333888" cy="584775"/>
          </a:xfrm>
          <a:prstGeom prst="rect">
            <a:avLst/>
          </a:prstGeom>
          <a:noFill/>
        </p:spPr>
        <p:txBody>
          <a:bodyPr wrap="square" rtlCol="0">
            <a:spAutoFit/>
          </a:bodyPr>
          <a:lstStyle/>
          <a:p>
            <a:r>
              <a:rPr lang="en-US" altLang="zh-CN" sz="3200" b="1" dirty="0">
                <a:solidFill>
                  <a:srgbClr val="A40006"/>
                </a:solidFill>
                <a:cs typeface="Arial" panose="020B0604020202020204" pitchFamily="34" charset="0"/>
              </a:rPr>
              <a:t>Router Implementation</a:t>
            </a:r>
          </a:p>
        </p:txBody>
      </p:sp>
      <p:sp>
        <p:nvSpPr>
          <p:cNvPr id="5" name="文本框 4">
            <a:extLst>
              <a:ext uri="{FF2B5EF4-FFF2-40B4-BE49-F238E27FC236}">
                <a16:creationId xmlns:a16="http://schemas.microsoft.com/office/drawing/2014/main" id="{D20FB71B-DE64-4FAD-A53F-28860C68B299}"/>
              </a:ext>
            </a:extLst>
          </p:cNvPr>
          <p:cNvSpPr txBox="1"/>
          <p:nvPr/>
        </p:nvSpPr>
        <p:spPr>
          <a:xfrm>
            <a:off x="1007041" y="1910126"/>
            <a:ext cx="9924196" cy="3157146"/>
          </a:xfrm>
          <a:prstGeom prst="rect">
            <a:avLst/>
          </a:prstGeom>
          <a:noFill/>
        </p:spPr>
        <p:txBody>
          <a:bodyPr wrap="square" rtlCol="0">
            <a:spAutoFit/>
          </a:bodyPr>
          <a:lstStyle/>
          <a:p>
            <a:pPr>
              <a:lnSpc>
                <a:spcPct val="120000"/>
              </a:lnSpc>
            </a:pPr>
            <a:endParaRPr lang="en-US" altLang="zh-CN" sz="2400" dirty="0">
              <a:cs typeface="+mn-ea"/>
              <a:sym typeface="+mn-lt"/>
            </a:endParaRPr>
          </a:p>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Advanced Routing: </a:t>
            </a:r>
            <a:r>
              <a:rPr lang="en-US" altLang="zh-CN" sz="2400" dirty="0">
                <a:cs typeface="+mn-ea"/>
                <a:sym typeface="+mn-lt"/>
              </a:rPr>
              <a:t>preferred direction (layer1: vertical; layer2: horizontal) and repeat trying (no preference)</a:t>
            </a:r>
          </a:p>
          <a:p>
            <a:pPr marL="285750" indent="-285750">
              <a:lnSpc>
                <a:spcPct val="120000"/>
              </a:lnSpc>
              <a:buFont typeface="Wingdings" panose="05000000000000000000" pitchFamily="2" charset="2"/>
              <a:buChar char="Ø"/>
            </a:pPr>
            <a:endParaRPr lang="en-US" altLang="zh-CN" sz="2400" dirty="0">
              <a:cs typeface="+mn-ea"/>
              <a:sym typeface="+mn-lt"/>
            </a:endParaRPr>
          </a:p>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Maximum step limit: </a:t>
            </a:r>
            <a:r>
              <a:rPr lang="en-US" altLang="zh-CN" sz="2400" dirty="0">
                <a:cs typeface="+mn-ea"/>
                <a:sym typeface="+mn-lt"/>
              </a:rPr>
              <a:t>prevent overly long exploration</a:t>
            </a:r>
          </a:p>
          <a:p>
            <a:pPr marL="285750" indent="-285750">
              <a:lnSpc>
                <a:spcPct val="120000"/>
              </a:lnSpc>
              <a:buFont typeface="Wingdings" panose="05000000000000000000" pitchFamily="2" charset="2"/>
              <a:buChar char="Ø"/>
            </a:pPr>
            <a:endParaRPr lang="en-US" altLang="zh-CN" sz="2400" dirty="0">
              <a:cs typeface="+mn-ea"/>
              <a:sym typeface="+mn-lt"/>
            </a:endParaRPr>
          </a:p>
          <a:p>
            <a:pPr marL="285750" indent="-285750">
              <a:lnSpc>
                <a:spcPct val="120000"/>
              </a:lnSpc>
              <a:buFont typeface="Wingdings" panose="05000000000000000000" pitchFamily="2" charset="2"/>
              <a:buChar char="Ø"/>
            </a:pPr>
            <a:r>
              <a:rPr lang="en-US" altLang="zh-CN" sz="2400" b="1" dirty="0">
                <a:solidFill>
                  <a:schemeClr val="accent6"/>
                </a:solidFill>
                <a:cs typeface="+mn-ea"/>
                <a:sym typeface="+mn-lt"/>
              </a:rPr>
              <a:t>Priority queue:</a:t>
            </a:r>
            <a:r>
              <a:rPr lang="zh-CN" altLang="en-US" sz="2400" b="1" dirty="0">
                <a:solidFill>
                  <a:schemeClr val="accent6"/>
                </a:solidFill>
                <a:cs typeface="+mn-ea"/>
                <a:sym typeface="+mn-lt"/>
              </a:rPr>
              <a:t> </a:t>
            </a:r>
            <a:r>
              <a:rPr lang="en-US" altLang="zh-CN" sz="2400" dirty="0">
                <a:cs typeface="+mn-ea"/>
                <a:sym typeface="+mn-lt"/>
              </a:rPr>
              <a:t>ensure most promising paths are explored first</a:t>
            </a:r>
          </a:p>
        </p:txBody>
      </p:sp>
    </p:spTree>
    <p:extLst>
      <p:ext uri="{BB962C8B-B14F-4D97-AF65-F5344CB8AC3E}">
        <p14:creationId xmlns:p14="http://schemas.microsoft.com/office/powerpoint/2010/main" val="390848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090534" y="2887666"/>
            <a:ext cx="8439443" cy="753372"/>
            <a:chOff x="6425574" y="1747088"/>
            <a:chExt cx="6109183" cy="481018"/>
          </a:xfrm>
        </p:grpSpPr>
        <p:grpSp>
          <p:nvGrpSpPr>
            <p:cNvPr id="14" name="组合 13"/>
            <p:cNvGrpSpPr/>
            <p:nvPr/>
          </p:nvGrpSpPr>
          <p:grpSpPr>
            <a:xfrm>
              <a:off x="6425574" y="1747088"/>
              <a:ext cx="6109183" cy="361131"/>
              <a:chOff x="5464456" y="2152389"/>
              <a:chExt cx="6109183" cy="361131"/>
            </a:xfrm>
          </p:grpSpPr>
          <p:sp>
            <p:nvSpPr>
              <p:cNvPr id="19" name="Rectangle 14"/>
              <p:cNvSpPr>
                <a:spLocks noChangeArrowheads="1"/>
              </p:cNvSpPr>
              <p:nvPr/>
            </p:nvSpPr>
            <p:spPr bwMode="auto">
              <a:xfrm>
                <a:off x="5464456" y="2239037"/>
                <a:ext cx="791571" cy="25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2400" b="1" dirty="0">
                    <a:solidFill>
                      <a:srgbClr val="A40006"/>
                    </a:solidFill>
                    <a:latin typeface="+mn-lt"/>
                    <a:ea typeface="+mn-ea"/>
                    <a:cs typeface="+mn-ea"/>
                    <a:sym typeface="+mn-lt"/>
                  </a:rPr>
                  <a:t>PART </a:t>
                </a:r>
                <a:r>
                  <a:rPr lang="en-US" altLang="zh-CN" sz="2400" b="1" dirty="0">
                    <a:solidFill>
                      <a:srgbClr val="A40006"/>
                    </a:solidFill>
                    <a:latin typeface="+mn-lt"/>
                    <a:ea typeface="+mn-ea"/>
                    <a:cs typeface="+mn-ea"/>
                    <a:sym typeface="+mn-lt"/>
                  </a:rPr>
                  <a:t>3</a:t>
                </a:r>
                <a:endParaRPr lang="zh-CN" altLang="en-US" sz="2800" b="1" dirty="0">
                  <a:solidFill>
                    <a:srgbClr val="A40006"/>
                  </a:solidFill>
                  <a:latin typeface="+mn-lt"/>
                  <a:ea typeface="+mn-ea"/>
                  <a:cs typeface="+mn-ea"/>
                  <a:sym typeface="+mn-lt"/>
                </a:endParaRPr>
              </a:p>
            </p:txBody>
          </p:sp>
          <p:sp>
            <p:nvSpPr>
              <p:cNvPr id="20" name="TextBox 59"/>
              <p:cNvSpPr txBox="1">
                <a:spLocks noChangeArrowheads="1"/>
              </p:cNvSpPr>
              <p:nvPr/>
            </p:nvSpPr>
            <p:spPr bwMode="auto">
              <a:xfrm>
                <a:off x="6566161" y="2152389"/>
                <a:ext cx="5007478" cy="36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en-US" altLang="zh-CN" sz="2800" b="1" dirty="0">
                    <a:solidFill>
                      <a:srgbClr val="A40006"/>
                    </a:solidFill>
                    <a:latin typeface="+mn-lt"/>
                    <a:ea typeface="+mn-ea"/>
                    <a:cs typeface="+mn-ea"/>
                    <a:sym typeface="+mn-lt"/>
                  </a:rPr>
                  <a:t>Experimental results and Analysis</a:t>
                </a:r>
              </a:p>
            </p:txBody>
          </p:sp>
        </p:grpSp>
        <p:grpSp>
          <p:nvGrpSpPr>
            <p:cNvPr id="15" name="组合 14"/>
            <p:cNvGrpSpPr/>
            <p:nvPr/>
          </p:nvGrpSpPr>
          <p:grpSpPr>
            <a:xfrm flipH="1">
              <a:off x="6433491" y="2147214"/>
              <a:ext cx="5193182" cy="80892"/>
              <a:chOff x="1249883" y="2596259"/>
              <a:chExt cx="5195887" cy="80934"/>
            </a:xfrm>
          </p:grpSpPr>
          <p:cxnSp>
            <p:nvCxnSpPr>
              <p:cNvPr id="16" name="直接连接符 15"/>
              <p:cNvCxnSpPr/>
              <p:nvPr/>
            </p:nvCxnSpPr>
            <p:spPr>
              <a:xfrm flipV="1">
                <a:off x="1249883" y="2672770"/>
                <a:ext cx="5180894" cy="4423"/>
              </a:xfrm>
              <a:prstGeom prst="line">
                <a:avLst/>
              </a:prstGeom>
              <a:noFill/>
              <a:ln w="19050" cap="flat" cmpd="sng" algn="ctr">
                <a:solidFill>
                  <a:sysClr val="window" lastClr="FFFFFF">
                    <a:lumMod val="75000"/>
                  </a:sysClr>
                </a:solidFill>
                <a:prstDash val="solid"/>
                <a:miter lim="800000"/>
              </a:ln>
              <a:effectLst/>
            </p:spPr>
          </p:cxnSp>
          <p:sp>
            <p:nvSpPr>
              <p:cNvPr id="17" name="矩形 16"/>
              <p:cNvSpPr/>
              <p:nvPr/>
            </p:nvSpPr>
            <p:spPr>
              <a:xfrm>
                <a:off x="5494740" y="2596259"/>
                <a:ext cx="951030" cy="80934"/>
              </a:xfrm>
              <a:prstGeom prst="rect">
                <a:avLst/>
              </a:prstGeom>
              <a:solidFill>
                <a:srgbClr val="A40006"/>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spTree>
    <p:extLst>
      <p:ext uri="{BB962C8B-B14F-4D97-AF65-F5344CB8AC3E}">
        <p14:creationId xmlns:p14="http://schemas.microsoft.com/office/powerpoint/2010/main" val="2262799189"/>
      </p:ext>
    </p:extLst>
  </p:cSld>
  <p:clrMapOvr>
    <a:masterClrMapping/>
  </p:clrMapOvr>
</p:sld>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3276</TotalTime>
  <Words>1237</Words>
  <Application>Microsoft Office PowerPoint</Application>
  <PresentationFormat>宽屏</PresentationFormat>
  <Paragraphs>181</Paragraphs>
  <Slides>23</Slides>
  <Notes>17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等线</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孟世杰</cp:lastModifiedBy>
  <cp:revision>129</cp:revision>
  <dcterms:created xsi:type="dcterms:W3CDTF">2019-02-23T16:09:00Z</dcterms:created>
  <dcterms:modified xsi:type="dcterms:W3CDTF">2025-06-02T12:10:52Z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80B76266CAF048D0B180BD7250798C20</vt:lpwstr>
  </property>
</Properties>
</file>